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4.xml" ContentType="application/vnd.openxmlformats-officedocument.presentationml.notesSlide+xml"/>
  <Override PartName="/ppt/notesSlides/notesSlide5.xml" ContentType="application/vnd.openxmlformats-officedocument.presentationml.notesSlide+xml"/>
  <Override PartName="/ppt/notesSlides/notesSlide13.xml" ContentType="application/vnd.openxmlformats-officedocument.presentationml.notesSlide+xml"/>
  <Override PartName="/ppt/notesSlides/notesSlide4.xml" ContentType="application/vnd.openxmlformats-officedocument.presentationml.notesSlide+xml"/>
  <Override PartName="/ppt/notesSlides/notesSlide15.xml" ContentType="application/vnd.openxmlformats-officedocument.presentationml.notesSlide+xml"/>
  <Override PartName="/ppt/notesSlides/notesSlide6.xml" ContentType="application/vnd.openxmlformats-officedocument.presentationml.notesSlide+xml"/>
  <Override PartName="/ppt/notesSlides/notesSlide9.xml" ContentType="application/vnd.openxmlformats-officedocument.presentationml.notesSlide+xml"/>
  <Override PartName="/ppt/notesSlides/notesSlide18.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1.xml" ContentType="application/vnd.openxmlformats-officedocument.presentationml.notesSlide+xml"/>
  <Override PartName="/ppt/notesSlides/notesSlide35.xml" ContentType="application/vnd.openxmlformats-officedocument.presentationml.notesSlide+xml"/>
  <Override PartName="/ppt/notesSlides/notesSlide23.xml" ContentType="application/vnd.openxmlformats-officedocument.presentationml.notesSlide+xml"/>
  <Override PartName="/ppt/notesSlides/_rels/notesSlide23.xml.rels" ContentType="application/vnd.openxmlformats-package.relationships+xml"/>
  <Override PartName="/ppt/notesSlides/_rels/notesSlide24.xml.rels" ContentType="application/vnd.openxmlformats-package.relationships+xml"/>
  <Override PartName="/ppt/notesSlides/_rels/notesSlide25.xml.rels" ContentType="application/vnd.openxmlformats-package.relationships+xml"/>
  <Override PartName="/ppt/notesSlides/_rels/notesSlide1.xml.rels" ContentType="application/vnd.openxmlformats-package.relationships+xml"/>
  <Override PartName="/ppt/notesSlides/_rels/notesSlide19.xml.rels" ContentType="application/vnd.openxmlformats-package.relationships+xml"/>
  <Override PartName="/ppt/notesSlides/_rels/notesSlide26.xml.rels" ContentType="application/vnd.openxmlformats-package.relationships+xml"/>
  <Override PartName="/ppt/notesSlides/_rels/notesSlide2.xml.rels" ContentType="application/vnd.openxmlformats-package.relationships+xml"/>
  <Override PartName="/ppt/notesSlides/_rels/notesSlide11.xml.rels" ContentType="application/vnd.openxmlformats-package.relationships+xml"/>
  <Override PartName="/ppt/notesSlides/_rels/notesSlide30.xml.rels" ContentType="application/vnd.openxmlformats-package.relationships+xml"/>
  <Override PartName="/ppt/notesSlides/_rels/notesSlide5.xml.rels" ContentType="application/vnd.openxmlformats-package.relationships+xml"/>
  <Override PartName="/ppt/notesSlides/_rels/notesSlide21.xml.rels" ContentType="application/vnd.openxmlformats-package.relationships+xml"/>
  <Override PartName="/ppt/notesSlides/_rels/notesSlide27.xml.rels" ContentType="application/vnd.openxmlformats-package.relationships+xml"/>
  <Override PartName="/ppt/notesSlides/_rels/notesSlide3.xml.rels" ContentType="application/vnd.openxmlformats-package.relationships+xml"/>
  <Override PartName="/ppt/notesSlides/_rels/notesSlide17.xml.rels" ContentType="application/vnd.openxmlformats-package.relationships+xml"/>
  <Override PartName="/ppt/notesSlides/_rels/notesSlide16.xml.rels" ContentType="application/vnd.openxmlformats-package.relationships+xml"/>
  <Override PartName="/ppt/notesSlides/_rels/notesSlide14.xml.rels" ContentType="application/vnd.openxmlformats-package.relationships+xml"/>
  <Override PartName="/ppt/notesSlides/_rels/notesSlide13.xml.rels" ContentType="application/vnd.openxmlformats-package.relationships+xml"/>
  <Override PartName="/ppt/notesSlides/_rels/notesSlide18.xml.rels" ContentType="application/vnd.openxmlformats-package.relationships+xml"/>
  <Override PartName="/ppt/notesSlides/_rels/notesSlide35.xml.rels" ContentType="application/vnd.openxmlformats-package.relationships+xml"/>
  <Override PartName="/ppt/notesSlides/_rels/notesSlide4.xml.rels" ContentType="application/vnd.openxmlformats-package.relationships+xml"/>
  <Override PartName="/ppt/notesSlides/_rels/notesSlide28.xml.rels" ContentType="application/vnd.openxmlformats-package.relationships+xml"/>
  <Override PartName="/ppt/notesSlides/_rels/notesSlide22.xml.rels" ContentType="application/vnd.openxmlformats-package.relationships+xml"/>
  <Override PartName="/ppt/notesSlides/_rels/notesSlide31.xml.rels" ContentType="application/vnd.openxmlformats-package.relationships+xml"/>
  <Override PartName="/ppt/notesSlides/_rels/notesSlide6.xml.rels" ContentType="application/vnd.openxmlformats-package.relationships+xml"/>
  <Override PartName="/ppt/notesSlides/_rels/notesSlide15.xml.rels" ContentType="application/vnd.openxmlformats-package.relationships+xml"/>
  <Override PartName="/ppt/notesSlides/_rels/notesSlide9.xml.rels" ContentType="application/vnd.openxmlformats-package.relationships+xml"/>
  <Override PartName="/ppt/notesSlides/_rels/notesSlide34.xml.rels" ContentType="application/vnd.openxmlformats-package.relationships+xml"/>
  <Override PartName="/ppt/notesSlides/notesSlide34.xml" ContentType="application/vnd.openxmlformats-officedocument.presentationml.notesSlide+xml"/>
  <Override PartName="/ppt/notesSlides/notesSlide22.xml" ContentType="application/vnd.openxmlformats-officedocument.presentationml.notesSlide+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19.xml" ContentType="application/vnd.openxmlformats-officedocument.presentationml.notesSlide+xml"/>
  <Override PartName="/ppt/notesSlides/notesSlide21.xml" ContentType="application/vnd.openxmlformats-officedocument.presentationml.notesSlide+xml"/>
  <Override PartName="/ppt/_rels/presentation.xml.rels" ContentType="application/vnd.openxmlformats-package.relationships+xml"/>
  <Override PartName="/ppt/media/image27.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1.png" ContentType="image/png"/>
  <Override PartName="/ppt/media/image31.png" ContentType="image/png"/>
  <Override PartName="/ppt/media/image26.png" ContentType="image/png"/>
  <Override PartName="/ppt/media/image3.png" ContentType="image/png"/>
  <Override PartName="/ppt/media/image33.png" ContentType="image/png"/>
  <Override PartName="/ppt/media/image25.png" ContentType="image/png"/>
  <Override PartName="/ppt/media/image2.png" ContentType="image/png"/>
  <Override PartName="/ppt/media/image32.png" ContentType="image/png"/>
  <Override PartName="/ppt/media/image4.jpeg" ContentType="image/jpeg"/>
  <Override PartName="/ppt/media/image40.png" ContentType="image/png"/>
  <Override PartName="/ppt/media/image28.png" ContentType="image/png"/>
  <Override PartName="/ppt/media/image23.png" ContentType="image/png"/>
  <Override PartName="/ppt/media/image13.jpeg" ContentType="image/jpeg"/>
  <Override PartName="/ppt/media/image41.png" ContentType="image/png"/>
  <Override PartName="/ppt/media/image9.png" ContentType="image/png"/>
  <Override PartName="/ppt/media/image39.png" ContentType="image/png"/>
  <Override PartName="/ppt/media/image30.png" ContentType="image/png"/>
  <Override PartName="/ppt/media/image42.png" ContentType="image/png"/>
  <Override PartName="/ppt/media/image46.png" ContentType="image/png"/>
  <Override PartName="/ppt/media/image50.png" ContentType="image/png"/>
  <Override PartName="/ppt/media/image34.png" ContentType="image/png"/>
  <Override PartName="/ppt/media/image12.jpeg" ContentType="image/jpeg"/>
  <Override PartName="/ppt/media/image11.png" ContentType="image/png"/>
  <Override PartName="/ppt/media/image48.png" ContentType="image/png"/>
  <Override PartName="/ppt/media/image49.png" ContentType="image/png"/>
  <Override PartName="/ppt/media/image51.png" ContentType="image/png"/>
  <Override PartName="/ppt/media/image52.jpeg" ContentType="image/jpeg"/>
  <Override PartName="/ppt/media/image45.gif" ContentType="image/gif"/>
  <Override PartName="/ppt/media/image8.png" ContentType="image/png"/>
  <Override PartName="/ppt/media/image38.png" ContentType="image/png"/>
  <Override PartName="/ppt/media/image44.gif" ContentType="image/gif"/>
  <Override PartName="/ppt/media/image37.png" ContentType="image/png"/>
  <Override PartName="/ppt/media/image7.png" ContentType="image/png"/>
  <Override PartName="/ppt/media/image36.png" ContentType="image/png"/>
  <Override PartName="/ppt/media/image6.png" ContentType="image/png"/>
  <Override PartName="/ppt/media/image29.png" ContentType="image/png"/>
  <Override PartName="/ppt/media/image47.png" ContentType="image/png"/>
  <Override PartName="/ppt/media/image10.png" ContentType="image/png"/>
  <Override PartName="/ppt/media/image5.png" ContentType="image/png"/>
  <Override PartName="/ppt/media/image43.jpeg" ContentType="image/jpeg"/>
  <Override PartName="/ppt/media/image35.png" ContentType="image/png"/>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29.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37.xml.rels" ContentType="application/vnd.openxmlformats-package.relationships+xml"/>
  <Override PartName="/ppt/slides/_rels/slide22.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8.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7.xml.rels" ContentType="application/vnd.openxmlformats-package.relationships+xml"/>
  <Override PartName="/ppt/slides/_rels/slide35.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Lst>
  <p:sldSz cx="9144000" cy="51435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buNone/>
            </a:pPr>
            <a:r>
              <a:rPr b="0" lang="en-US" sz="4400" spc="-1" strike="noStrike">
                <a:latin typeface="Arial"/>
              </a:rPr>
              <a:t>Click to move the slide</a:t>
            </a:r>
            <a:endParaRPr b="0" lang="en-US" sz="4400" spc="-1" strike="noStrike">
              <a:latin typeface="Arial"/>
            </a:endParaRPr>
          </a:p>
        </p:txBody>
      </p:sp>
      <p:sp>
        <p:nvSpPr>
          <p:cNvPr id="86"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87"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88"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89"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90"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E34175E7-C955-46AD-BB63-2C60293B6CB0}"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PlaceHolder 1"/>
          <p:cNvSpPr>
            <a:spLocks noGrp="1"/>
          </p:cNvSpPr>
          <p:nvPr>
            <p:ph type="sldImg"/>
          </p:nvPr>
        </p:nvSpPr>
        <p:spPr>
          <a:xfrm>
            <a:off x="216000" y="812520"/>
            <a:ext cx="7124400" cy="4006080"/>
          </a:xfrm>
          <a:prstGeom prst="rect">
            <a:avLst/>
          </a:prstGeom>
          <a:ln w="0">
            <a:noFill/>
          </a:ln>
        </p:spPr>
      </p:sp>
      <p:sp>
        <p:nvSpPr>
          <p:cNvPr id="283" name="PlaceHolder 2"/>
          <p:cNvSpPr>
            <a:spLocks noGrp="1"/>
          </p:cNvSpPr>
          <p:nvPr>
            <p:ph type="body"/>
          </p:nvPr>
        </p:nvSpPr>
        <p:spPr>
          <a:xfrm>
            <a:off x="685800" y="5029200"/>
            <a:ext cx="6044760" cy="4808160"/>
          </a:xfrm>
          <a:prstGeom prst="rect">
            <a:avLst/>
          </a:prstGeom>
          <a:noFill/>
          <a:ln w="0">
            <a:noFill/>
          </a:ln>
        </p:spPr>
        <p:txBody>
          <a:bodyPr lIns="0" rIns="0" tIns="0" bIns="0" anchor="t">
            <a:noAutofit/>
          </a:bodyPr>
          <a:p>
            <a:pPr marL="216000" indent="-216000">
              <a:lnSpc>
                <a:spcPct val="100000"/>
              </a:lnSpc>
              <a:buNone/>
              <a:tabLst>
                <a:tab algn="l" pos="0"/>
              </a:tabLst>
            </a:pPr>
            <a:r>
              <a:rPr b="0" lang="en-US" sz="1100" spc="-1" strike="noStrike">
                <a:latin typeface="Arial"/>
              </a:rPr>
              <a:t>Welcome everyone , thank your for coming and listening to the defense of my master thesis .</a:t>
            </a:r>
            <a:endParaRPr b="0" lang="en-US" sz="1100" spc="-1" strike="noStrike">
              <a:latin typeface="Arial"/>
            </a:endParaRPr>
          </a:p>
          <a:p>
            <a:pPr marL="216000" indent="-216000">
              <a:lnSpc>
                <a:spcPct val="100000"/>
              </a:lnSpc>
              <a:buNone/>
              <a:tabLst>
                <a:tab algn="l" pos="0"/>
              </a:tabLst>
            </a:pPr>
            <a:r>
              <a:rPr b="0" lang="en-US" sz="1100" spc="-1" strike="noStrike">
                <a:latin typeface="Arial"/>
              </a:rPr>
              <a:t>I chatacterized the virome in unprocessed samples – both local data and downloaded from the internet, using VirusHunter for discovery and Gathrer for assembly.</a:t>
            </a:r>
            <a:endParaRPr b="0" lang="en-US" sz="1100" spc="-1" strike="noStrike">
              <a:latin typeface="Arial"/>
            </a:endParaRPr>
          </a:p>
          <a:p>
            <a:pPr marL="216000" indent="-216000">
              <a:lnSpc>
                <a:spcPct val="100000"/>
              </a:lnSpc>
              <a:buNone/>
              <a:tabLst>
                <a:tab algn="l" pos="0"/>
              </a:tabLst>
            </a:pPr>
            <a:r>
              <a:rPr b="0" lang="en-US" sz="1100" spc="-1" strike="noStrike">
                <a:latin typeface="Arial"/>
              </a:rPr>
              <a:t>I also contributed my own application called Virusparies.</a:t>
            </a:r>
            <a:endParaRPr b="0" lang="en-US" sz="1100" spc="-1" strike="noStrike">
              <a:latin typeface="Arial"/>
            </a:endParaRPr>
          </a:p>
          <a:p>
            <a:pPr marL="216000" indent="-216000">
              <a:lnSpc>
                <a:spcPct val="100000"/>
              </a:lnSpc>
              <a:buNone/>
              <a:tabLst>
                <a:tab algn="l" pos="0"/>
              </a:tabLst>
            </a:pPr>
            <a:r>
              <a:rPr b="0" lang="en-US" sz="1100" spc="-1" strike="noStrike">
                <a:latin typeface="Arial"/>
              </a:rPr>
              <a:t>Here I want to go into detail. Lets start. </a:t>
            </a:r>
            <a:endParaRPr b="0" lang="en-US" sz="1100" spc="-1" strike="noStrike">
              <a:latin typeface="Arial"/>
            </a:endParaRPr>
          </a:p>
          <a:p>
            <a:pPr marL="216000" indent="-216000">
              <a:lnSpc>
                <a:spcPct val="100000"/>
              </a:lnSpc>
              <a:buNone/>
              <a:tabLst>
                <a:tab algn="l" pos="0"/>
              </a:tabLst>
            </a:pPr>
            <a:endParaRPr b="0" lang="en-US" sz="11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PlaceHolder 1"/>
          <p:cNvSpPr>
            <a:spLocks noGrp="1"/>
          </p:cNvSpPr>
          <p:nvPr>
            <p:ph type="sldImg"/>
          </p:nvPr>
        </p:nvSpPr>
        <p:spPr>
          <a:xfrm>
            <a:off x="216000" y="812520"/>
            <a:ext cx="7125480" cy="4007520"/>
          </a:xfrm>
          <a:prstGeom prst="rect">
            <a:avLst/>
          </a:prstGeom>
          <a:ln w="0">
            <a:noFill/>
          </a:ln>
        </p:spPr>
      </p:sp>
      <p:sp>
        <p:nvSpPr>
          <p:cNvPr id="297" name="PlaceHolder 2"/>
          <p:cNvSpPr>
            <a:spLocks noGrp="1"/>
          </p:cNvSpPr>
          <p:nvPr>
            <p:ph type="body"/>
          </p:nvPr>
        </p:nvSpPr>
        <p:spPr>
          <a:xfrm>
            <a:off x="755640" y="5078520"/>
            <a:ext cx="6045840" cy="48092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Mention, that VirusHunterGatherer was available to me. Meaning I apply it, while Virusparies was developed by me.</a:t>
            </a:r>
            <a:endParaRPr b="0" lang="en-US" sz="20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PlaceHolder 1"/>
          <p:cNvSpPr>
            <a:spLocks noGrp="1"/>
          </p:cNvSpPr>
          <p:nvPr>
            <p:ph type="sldImg"/>
          </p:nvPr>
        </p:nvSpPr>
        <p:spPr>
          <a:xfrm>
            <a:off x="216360" y="812520"/>
            <a:ext cx="7123320" cy="4005360"/>
          </a:xfrm>
          <a:prstGeom prst="rect">
            <a:avLst/>
          </a:prstGeom>
          <a:ln w="0">
            <a:noFill/>
          </a:ln>
        </p:spPr>
      </p:sp>
      <p:sp>
        <p:nvSpPr>
          <p:cNvPr id="299" name="PlaceHolder 2"/>
          <p:cNvSpPr>
            <a:spLocks noGrp="1"/>
          </p:cNvSpPr>
          <p:nvPr>
            <p:ph type="body"/>
          </p:nvPr>
        </p:nvSpPr>
        <p:spPr>
          <a:xfrm>
            <a:off x="756000" y="5078520"/>
            <a:ext cx="6044040" cy="48074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Make sure to mention that</a:t>
            </a:r>
            <a:endParaRPr b="0" lang="en-US" sz="2000" spc="-1" strike="noStrike">
              <a:latin typeface="Arial"/>
            </a:endParaRPr>
          </a:p>
          <a:p>
            <a:pPr marL="216000" indent="-216000">
              <a:lnSpc>
                <a:spcPct val="100000"/>
              </a:lnSpc>
              <a:buNone/>
              <a:tabLst>
                <a:tab algn="l" pos="0"/>
              </a:tabLst>
            </a:pPr>
            <a:r>
              <a:rPr b="0" lang="en-US" sz="2000" spc="-1" strike="noStrike">
                <a:latin typeface="Arial"/>
              </a:rPr>
              <a:t>Those are liver transplant patients.</a:t>
            </a:r>
            <a:endParaRPr b="0" lang="en-US" sz="2000" spc="-1" strike="noStrike">
              <a:latin typeface="Arial"/>
            </a:endParaRPr>
          </a:p>
          <a:p>
            <a:pPr marL="216000" indent="-216000">
              <a:lnSpc>
                <a:spcPct val="100000"/>
              </a:lnSpc>
              <a:buNone/>
              <a:tabLst>
                <a:tab algn="l" pos="0"/>
              </a:tabLst>
            </a:pPr>
            <a:r>
              <a:rPr b="0" lang="en-US" sz="2000" spc="-1" strike="noStrike">
                <a:latin typeface="Arial"/>
              </a:rPr>
              <a:t>RNA </a:t>
            </a:r>
            <a:endParaRPr b="0" lang="en-US" sz="2000" spc="-1" strike="noStrike">
              <a:latin typeface="Arial"/>
            </a:endParaRPr>
          </a:p>
          <a:p>
            <a:pPr marL="216000" indent="-216000">
              <a:lnSpc>
                <a:spcPct val="100000"/>
              </a:lnSpc>
              <a:buNone/>
              <a:tabLst>
                <a:tab algn="l" pos="0"/>
              </a:tabLst>
            </a:pPr>
            <a:r>
              <a:rPr b="0" lang="en-US" sz="2000" spc="-1" strike="noStrike">
                <a:latin typeface="Arial"/>
              </a:rPr>
              <a:t>Some rejected the liver</a:t>
            </a:r>
            <a:endParaRPr b="0" lang="en-US" sz="2000" spc="-1" strike="noStrike">
              <a:latin typeface="Arial"/>
            </a:endParaRPr>
          </a:p>
          <a:p>
            <a:pPr marL="216000" indent="-216000">
              <a:lnSpc>
                <a:spcPct val="100000"/>
              </a:lnSpc>
              <a:buNone/>
              <a:tabLst>
                <a:tab algn="l" pos="0"/>
              </a:tabLst>
            </a:pPr>
            <a:r>
              <a:rPr b="0" lang="en-US" sz="2000" spc="-1" strike="noStrike">
                <a:latin typeface="Arial"/>
              </a:rPr>
              <a:t>Liver rejection can be grouped into those that antibody rejectenion, t cell rejection or no rejection</a:t>
            </a:r>
            <a:endParaRPr b="0" lang="en-US" sz="2000" spc="-1" strike="noStrike">
              <a:latin typeface="Arial"/>
            </a:endParaRPr>
          </a:p>
          <a:p>
            <a:pPr marL="216000" indent="-216000">
              <a:lnSpc>
                <a:spcPct val="100000"/>
              </a:lnSpc>
              <a:buNone/>
              <a:tabLst>
                <a:tab algn="l" pos="0"/>
              </a:tabLst>
            </a:pPr>
            <a:r>
              <a:rPr b="0" lang="en-US" sz="2000" spc="-1" strike="noStrike">
                <a:latin typeface="Arial"/>
              </a:rPr>
              <a:t>Taubert AG already suggested possible reasons why livers were rejected indepenent of viruses and the task here was to check if viruses could be also involved. Our data sugggests their no link to viruses. </a:t>
            </a:r>
            <a:endParaRPr b="0" lang="en-US" sz="2000" spc="-1" strike="noStrike">
              <a:latin typeface="Arial"/>
            </a:endParaRPr>
          </a:p>
          <a:p>
            <a:pPr marL="216000" indent="-216000">
              <a:lnSpc>
                <a:spcPct val="100000"/>
              </a:lnSpc>
              <a:buNone/>
              <a:tabLst>
                <a:tab algn="l" pos="0"/>
              </a:tabLst>
            </a:pPr>
            <a:r>
              <a:rPr b="0" lang="en-US" sz="2000" spc="-1" strike="noStrike">
                <a:latin typeface="Arial"/>
              </a:rPr>
              <a:t>I got sequencing data from the liver</a:t>
            </a:r>
            <a:endParaRPr b="0" lang="en-US" sz="20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PlaceHolder 1"/>
          <p:cNvSpPr>
            <a:spLocks noGrp="1"/>
          </p:cNvSpPr>
          <p:nvPr>
            <p:ph type="sldImg"/>
          </p:nvPr>
        </p:nvSpPr>
        <p:spPr>
          <a:xfrm>
            <a:off x="216000" y="812880"/>
            <a:ext cx="7115760" cy="3998160"/>
          </a:xfrm>
          <a:prstGeom prst="rect">
            <a:avLst/>
          </a:prstGeom>
          <a:ln w="0">
            <a:noFill/>
          </a:ln>
        </p:spPr>
      </p:sp>
      <p:sp>
        <p:nvSpPr>
          <p:cNvPr id="301" name="PlaceHolder 2"/>
          <p:cNvSpPr>
            <a:spLocks noGrp="1"/>
          </p:cNvSpPr>
          <p:nvPr>
            <p:ph type="body"/>
          </p:nvPr>
        </p:nvSpPr>
        <p:spPr>
          <a:xfrm>
            <a:off x="756000" y="5078520"/>
            <a:ext cx="6036480" cy="47998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Liversamples from patients who had a liver transplantation with rejection not occuring post transplantation or rejection occuring based on t cell or antibody reaction</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The whole transcriptome was sequenced. So we have humane transcriptome but also potential contaminants such as viral or bacterial sequences. </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If viruses are present in the cells, we would detect them. We are looking for such cases.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PlaceHolder 1"/>
          <p:cNvSpPr>
            <a:spLocks noGrp="1"/>
          </p:cNvSpPr>
          <p:nvPr>
            <p:ph type="sldImg"/>
          </p:nvPr>
        </p:nvSpPr>
        <p:spPr>
          <a:xfrm>
            <a:off x="-1440" y="811080"/>
            <a:ext cx="0" cy="0"/>
          </a:xfrm>
          <a:prstGeom prst="rect">
            <a:avLst/>
          </a:prstGeom>
          <a:ln w="0">
            <a:noFill/>
          </a:ln>
        </p:spPr>
      </p:sp>
      <p:sp>
        <p:nvSpPr>
          <p:cNvPr id="303" name="PlaceHolder 2"/>
          <p:cNvSpPr>
            <a:spLocks noGrp="1"/>
          </p:cNvSpPr>
          <p:nvPr>
            <p:ph type="body"/>
          </p:nvPr>
        </p:nvSpPr>
        <p:spPr>
          <a:xfrm>
            <a:off x="756000" y="5078520"/>
            <a:ext cx="6037200" cy="4800600"/>
          </a:xfrm>
          <a:prstGeom prst="rect">
            <a:avLst/>
          </a:prstGeom>
          <a:noFill/>
          <a:ln w="0">
            <a:noFill/>
          </a:ln>
        </p:spPr>
        <p:txBody>
          <a:bodyPr lIns="0" rIns="0" tIns="0" bIns="0" anchor="t">
            <a:noAutofit/>
          </a:bodyPr>
          <a:p>
            <a:pPr marL="216000" indent="-216000">
              <a:lnSpc>
                <a:spcPct val="100000"/>
              </a:lnSpc>
              <a:buNone/>
              <a:tabLst>
                <a:tab algn="l" pos="0"/>
              </a:tabLst>
            </a:pPr>
            <a:r>
              <a:rPr b="0" lang="en-US" sz="1800" spc="-1" strike="noStrike">
                <a:latin typeface="Arial"/>
              </a:rPr>
              <a:t>Mention, the number of datasets that did not return a hit</a:t>
            </a:r>
            <a:endParaRPr b="0" lang="en-US" sz="1800" spc="-1" strike="noStrike">
              <a:latin typeface="Arial"/>
            </a:endParaRPr>
          </a:p>
          <a:p>
            <a:pPr marL="216000" indent="-216000">
              <a:lnSpc>
                <a:spcPct val="100000"/>
              </a:lnSpc>
              <a:buNone/>
              <a:tabLst>
                <a:tab algn="l" pos="0"/>
              </a:tabLst>
            </a:pPr>
            <a:endParaRPr b="0" lang="en-US" sz="1800" spc="-1" strike="noStrike">
              <a:latin typeface="Arial"/>
            </a:endParaRPr>
          </a:p>
          <a:p>
            <a:pPr marL="216000" indent="-216000">
              <a:lnSpc>
                <a:spcPct val="100000"/>
              </a:lnSpc>
              <a:buNone/>
              <a:tabLst>
                <a:tab algn="l" pos="0"/>
              </a:tabLst>
            </a:pPr>
            <a:r>
              <a:rPr b="0" lang="en-US" sz="1800" spc="-1" strike="noStrike">
                <a:latin typeface="Arial"/>
              </a:rPr>
              <a:t>Which is the majority</a:t>
            </a:r>
            <a:endParaRPr b="0" lang="en-US" sz="1800" spc="-1" strike="noStrike">
              <a:latin typeface="Arial"/>
            </a:endParaRPr>
          </a:p>
          <a:p>
            <a:pPr marL="216000" indent="-216000">
              <a:lnSpc>
                <a:spcPct val="100000"/>
              </a:lnSpc>
              <a:buNone/>
              <a:tabLst>
                <a:tab algn="l" pos="0"/>
              </a:tabLst>
            </a:pPr>
            <a:endParaRPr b="0" lang="en-US" sz="1800" spc="-1" strike="noStrike">
              <a:latin typeface="Arial"/>
            </a:endParaRPr>
          </a:p>
          <a:p>
            <a:pPr marL="216000" indent="-216000">
              <a:lnSpc>
                <a:spcPct val="100000"/>
              </a:lnSpc>
              <a:buNone/>
              <a:tabLst>
                <a:tab algn="l" pos="0"/>
              </a:tabLst>
            </a:pPr>
            <a:r>
              <a:rPr b="0" lang="en-US" sz="1800" spc="-1" strike="noStrike">
                <a:latin typeface="Arial"/>
              </a:rPr>
              <a:t>Number of datasets without any hit:</a:t>
            </a:r>
            <a:endParaRPr b="0" lang="en-US" sz="1800" spc="-1" strike="noStrike">
              <a:latin typeface="Arial"/>
            </a:endParaRPr>
          </a:p>
        </p:txBody>
      </p:sp>
      <p:sp>
        <p:nvSpPr>
          <p:cNvPr id="304" name="PlaceHolder 3"/>
          <p:cNvSpPr>
            <a:spLocks noGrp="1"/>
          </p:cNvSpPr>
          <p:nvPr>
            <p:ph type="sldNum" idx="4"/>
          </p:nvPr>
        </p:nvSpPr>
        <p:spPr>
          <a:xfrm>
            <a:off x="4278960" y="10157400"/>
            <a:ext cx="3270240" cy="52380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solidFill>
                  <a:srgbClr val="000000"/>
                </a:solidFill>
                <a:latin typeface="Times New Roman"/>
                <a:ea typeface="+mn-ea"/>
              </a:defRPr>
            </a:lvl1pPr>
          </a:lstStyle>
          <a:p>
            <a:pPr algn="r">
              <a:lnSpc>
                <a:spcPct val="100000"/>
              </a:lnSpc>
              <a:buNone/>
              <a:tabLst>
                <a:tab algn="l" pos="0"/>
              </a:tabLst>
            </a:pPr>
            <a:fld id="{49B53A87-A1CA-4D85-84E4-DB4775A5F3DB}" type="slidenum">
              <a:rPr b="0" lang="en-US" sz="1400" spc="-1" strike="noStrike">
                <a:solidFill>
                  <a:srgbClr val="000000"/>
                </a:solidFill>
                <a:latin typeface="Times New Roman"/>
                <a:ea typeface="+mn-ea"/>
              </a:rPr>
              <a:t>&lt;number&gt;</a:t>
            </a:fld>
            <a:endParaRPr b="0" lang="en-US" sz="14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PlaceHolder 1"/>
          <p:cNvSpPr>
            <a:spLocks noGrp="1"/>
          </p:cNvSpPr>
          <p:nvPr>
            <p:ph type="sldImg"/>
          </p:nvPr>
        </p:nvSpPr>
        <p:spPr>
          <a:xfrm>
            <a:off x="-1440" y="811440"/>
            <a:ext cx="0" cy="0"/>
          </a:xfrm>
          <a:prstGeom prst="rect">
            <a:avLst/>
          </a:prstGeom>
          <a:ln w="0">
            <a:noFill/>
          </a:ln>
        </p:spPr>
      </p:sp>
      <p:sp>
        <p:nvSpPr>
          <p:cNvPr id="306" name="PlaceHolder 2"/>
          <p:cNvSpPr>
            <a:spLocks noGrp="1"/>
          </p:cNvSpPr>
          <p:nvPr>
            <p:ph type="body"/>
          </p:nvPr>
        </p:nvSpPr>
        <p:spPr>
          <a:xfrm>
            <a:off x="756000" y="5078520"/>
            <a:ext cx="6037200" cy="4800600"/>
          </a:xfrm>
          <a:prstGeom prst="rect">
            <a:avLst/>
          </a:prstGeom>
          <a:noFill/>
          <a:ln w="0">
            <a:noFill/>
          </a:ln>
        </p:spPr>
        <p:txBody>
          <a:bodyPr lIns="0" rIns="0" tIns="0" bIns="0" anchor="t">
            <a:noAutofit/>
          </a:bodyPr>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307" name="PlaceHolder 3"/>
          <p:cNvSpPr>
            <a:spLocks noGrp="1"/>
          </p:cNvSpPr>
          <p:nvPr>
            <p:ph type="sldNum" idx="5"/>
          </p:nvPr>
        </p:nvSpPr>
        <p:spPr>
          <a:xfrm>
            <a:off x="4278960" y="10157400"/>
            <a:ext cx="3270240" cy="52380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solidFill>
                  <a:srgbClr val="000000"/>
                </a:solidFill>
                <a:latin typeface="Times New Roman"/>
                <a:ea typeface="+mn-ea"/>
              </a:defRPr>
            </a:lvl1pPr>
          </a:lstStyle>
          <a:p>
            <a:pPr algn="r">
              <a:lnSpc>
                <a:spcPct val="100000"/>
              </a:lnSpc>
              <a:buNone/>
              <a:tabLst>
                <a:tab algn="l" pos="0"/>
              </a:tabLst>
            </a:pPr>
            <a:fld id="{F491A051-89F1-490A-B112-A9FCB68B5A7B}" type="slidenum">
              <a:rPr b="0" lang="en-US" sz="1400" spc="-1" strike="noStrike">
                <a:solidFill>
                  <a:srgbClr val="000000"/>
                </a:solidFill>
                <a:latin typeface="Times New Roman"/>
                <a:ea typeface="+mn-ea"/>
              </a:rPr>
              <a:t>&lt;number&gt;</a:t>
            </a:fld>
            <a:endParaRPr b="0" lang="en-US" sz="14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PlaceHolder 1"/>
          <p:cNvSpPr>
            <a:spLocks noGrp="1"/>
          </p:cNvSpPr>
          <p:nvPr>
            <p:ph type="sldImg"/>
          </p:nvPr>
        </p:nvSpPr>
        <p:spPr>
          <a:xfrm>
            <a:off x="-1440" y="811440"/>
            <a:ext cx="0" cy="0"/>
          </a:xfrm>
          <a:prstGeom prst="rect">
            <a:avLst/>
          </a:prstGeom>
          <a:ln w="0">
            <a:noFill/>
          </a:ln>
        </p:spPr>
      </p:sp>
      <p:sp>
        <p:nvSpPr>
          <p:cNvPr id="309" name="PlaceHolder 2"/>
          <p:cNvSpPr>
            <a:spLocks noGrp="1"/>
          </p:cNvSpPr>
          <p:nvPr>
            <p:ph type="body"/>
          </p:nvPr>
        </p:nvSpPr>
        <p:spPr>
          <a:xfrm>
            <a:off x="756000" y="5078520"/>
            <a:ext cx="6037200" cy="4800600"/>
          </a:xfrm>
          <a:prstGeom prst="rect">
            <a:avLst/>
          </a:prstGeom>
          <a:noFill/>
          <a:ln w="0">
            <a:noFill/>
          </a:ln>
        </p:spPr>
        <p:txBody>
          <a:bodyPr lIns="0" rIns="0" tIns="0" bIns="0" anchor="t">
            <a:noAutofit/>
          </a:bodyPr>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310" name="PlaceHolder 3"/>
          <p:cNvSpPr>
            <a:spLocks noGrp="1"/>
          </p:cNvSpPr>
          <p:nvPr>
            <p:ph type="sldNum" idx="6"/>
          </p:nvPr>
        </p:nvSpPr>
        <p:spPr>
          <a:xfrm>
            <a:off x="4278960" y="10157400"/>
            <a:ext cx="3270240" cy="52380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solidFill>
                  <a:srgbClr val="000000"/>
                </a:solidFill>
                <a:latin typeface="Times New Roman"/>
                <a:ea typeface="+mn-ea"/>
              </a:defRPr>
            </a:lvl1pPr>
          </a:lstStyle>
          <a:p>
            <a:pPr algn="r">
              <a:lnSpc>
                <a:spcPct val="100000"/>
              </a:lnSpc>
              <a:buNone/>
              <a:tabLst>
                <a:tab algn="l" pos="0"/>
              </a:tabLst>
            </a:pPr>
            <a:fld id="{84C1633C-D7B1-4A3A-85EB-85C8BD041A6F}" type="slidenum">
              <a:rPr b="0" lang="en-US" sz="1400" spc="-1" strike="noStrike">
                <a:solidFill>
                  <a:srgbClr val="000000"/>
                </a:solidFill>
                <a:latin typeface="Times New Roman"/>
                <a:ea typeface="+mn-ea"/>
              </a:rPr>
              <a:t>&lt;number&gt;</a:t>
            </a:fld>
            <a:endParaRPr b="0" lang="en-US" sz="14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PlaceHolder 1"/>
          <p:cNvSpPr>
            <a:spLocks noGrp="1"/>
          </p:cNvSpPr>
          <p:nvPr>
            <p:ph type="sldImg"/>
          </p:nvPr>
        </p:nvSpPr>
        <p:spPr>
          <a:xfrm>
            <a:off x="216000" y="812520"/>
            <a:ext cx="7117920" cy="3999960"/>
          </a:xfrm>
          <a:prstGeom prst="rect">
            <a:avLst/>
          </a:prstGeom>
          <a:ln w="0">
            <a:noFill/>
          </a:ln>
        </p:spPr>
      </p:sp>
      <p:sp>
        <p:nvSpPr>
          <p:cNvPr id="312" name="PlaceHolder 2"/>
          <p:cNvSpPr>
            <a:spLocks noGrp="1"/>
          </p:cNvSpPr>
          <p:nvPr>
            <p:ph type="body"/>
          </p:nvPr>
        </p:nvSpPr>
        <p:spPr>
          <a:xfrm>
            <a:off x="755640" y="5078520"/>
            <a:ext cx="6038280" cy="4801680"/>
          </a:xfrm>
          <a:prstGeom prst="rect">
            <a:avLst/>
          </a:prstGeom>
          <a:noFill/>
          <a:ln w="0">
            <a:noFill/>
          </a:ln>
        </p:spPr>
        <p:txBody>
          <a:bodyPr lIns="0" rIns="0" tIns="0" bIns="0" anchor="t">
            <a:noAutofit/>
          </a:bodyPr>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PlaceHolder 1"/>
          <p:cNvSpPr>
            <a:spLocks noGrp="1"/>
          </p:cNvSpPr>
          <p:nvPr>
            <p:ph type="sldImg"/>
          </p:nvPr>
        </p:nvSpPr>
        <p:spPr>
          <a:xfrm>
            <a:off x="216360" y="812520"/>
            <a:ext cx="7123320" cy="4005360"/>
          </a:xfrm>
          <a:prstGeom prst="rect">
            <a:avLst/>
          </a:prstGeom>
          <a:ln w="0">
            <a:noFill/>
          </a:ln>
        </p:spPr>
      </p:sp>
      <p:sp>
        <p:nvSpPr>
          <p:cNvPr id="314" name="PlaceHolder 2"/>
          <p:cNvSpPr>
            <a:spLocks noGrp="1"/>
          </p:cNvSpPr>
          <p:nvPr>
            <p:ph type="body"/>
          </p:nvPr>
        </p:nvSpPr>
        <p:spPr>
          <a:xfrm>
            <a:off x="756000" y="5078520"/>
            <a:ext cx="6044040" cy="48074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There is no conclusive evidence </a:t>
            </a:r>
            <a:endParaRPr b="0" lang="en-US" sz="2000" spc="-1" strike="noStrike">
              <a:latin typeface="Arial"/>
            </a:endParaRPr>
          </a:p>
          <a:p>
            <a:pPr marL="216000" indent="-216000">
              <a:lnSpc>
                <a:spcPct val="100000"/>
              </a:lnSpc>
              <a:buNone/>
              <a:tabLst>
                <a:tab algn="l" pos="0"/>
              </a:tabLst>
            </a:pPr>
            <a:r>
              <a:rPr b="0" lang="en-US" sz="2000" spc="-1" strike="noStrike">
                <a:latin typeface="Arial"/>
              </a:rPr>
              <a:t>Findings suggest that their no evidence for involvement of viruses in the rejection of liver</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We can conclude that viruses did not play a major role if a rejection occurred.</a:t>
            </a:r>
            <a:endParaRPr b="0" lang="en-US" sz="20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PlaceHolder 1"/>
          <p:cNvSpPr>
            <a:spLocks noGrp="1"/>
          </p:cNvSpPr>
          <p:nvPr>
            <p:ph type="sldImg"/>
          </p:nvPr>
        </p:nvSpPr>
        <p:spPr>
          <a:xfrm>
            <a:off x="216000" y="812520"/>
            <a:ext cx="7124400" cy="4006080"/>
          </a:xfrm>
          <a:prstGeom prst="rect">
            <a:avLst/>
          </a:prstGeom>
          <a:ln w="0">
            <a:noFill/>
          </a:ln>
        </p:spPr>
      </p:sp>
      <p:sp>
        <p:nvSpPr>
          <p:cNvPr id="285" name="PlaceHolder 2"/>
          <p:cNvSpPr>
            <a:spLocks noGrp="1"/>
          </p:cNvSpPr>
          <p:nvPr>
            <p:ph type="body"/>
          </p:nvPr>
        </p:nvSpPr>
        <p:spPr>
          <a:xfrm>
            <a:off x="756000" y="5078520"/>
            <a:ext cx="6044760" cy="48081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Starting with the outline. As you can see it follows the same outline as the master thesis itself.</a:t>
            </a:r>
            <a:endParaRPr b="0" lang="en-US" sz="20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PlaceHolder 1"/>
          <p:cNvSpPr>
            <a:spLocks noGrp="1"/>
          </p:cNvSpPr>
          <p:nvPr>
            <p:ph type="sldImg"/>
          </p:nvPr>
        </p:nvSpPr>
        <p:spPr>
          <a:xfrm>
            <a:off x="216000" y="812520"/>
            <a:ext cx="7125480" cy="4007520"/>
          </a:xfrm>
          <a:prstGeom prst="rect">
            <a:avLst/>
          </a:prstGeom>
          <a:ln w="0">
            <a:noFill/>
          </a:ln>
        </p:spPr>
      </p:sp>
      <p:sp>
        <p:nvSpPr>
          <p:cNvPr id="316" name="PlaceHolder 2"/>
          <p:cNvSpPr>
            <a:spLocks noGrp="1"/>
          </p:cNvSpPr>
          <p:nvPr>
            <p:ph type="body"/>
          </p:nvPr>
        </p:nvSpPr>
        <p:spPr>
          <a:xfrm>
            <a:off x="755640" y="5078520"/>
            <a:ext cx="6045840" cy="48092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I did not select profiles.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Say: I focused on specific virus groups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I selected virus groups</a:t>
            </a:r>
            <a:endParaRPr b="0" lang="en-US" sz="2000" spc="-1" strike="noStrike">
              <a:latin typeface="Arial"/>
            </a:endParaRPr>
          </a:p>
          <a:p>
            <a:pPr marL="216000" indent="-216000">
              <a:lnSpc>
                <a:spcPct val="100000"/>
              </a:lnSpc>
              <a:buNone/>
              <a:tabLst>
                <a:tab algn="l" pos="0"/>
              </a:tabLst>
            </a:pPr>
            <a:r>
              <a:rPr b="0" lang="en-US" sz="2000" spc="-1" strike="noStrike">
                <a:latin typeface="Arial"/>
              </a:rPr>
              <a:t>These groups are the families</a:t>
            </a:r>
            <a:endParaRPr b="0" lang="en-US" sz="2000" spc="-1" strike="noStrike">
              <a:latin typeface="Arial"/>
            </a:endParaRPr>
          </a:p>
          <a:p>
            <a:pPr marL="216000" indent="-216000">
              <a:lnSpc>
                <a:spcPct val="100000"/>
              </a:lnSpc>
              <a:buNone/>
              <a:tabLst>
                <a:tab algn="l" pos="0"/>
              </a:tabLst>
            </a:pPr>
            <a:r>
              <a:rPr b="0" lang="en-US" sz="2000" spc="-1" strike="noStrike">
                <a:latin typeface="Arial"/>
              </a:rPr>
              <a:t>Flavi</a:t>
            </a:r>
            <a:endParaRPr b="0" lang="en-US" sz="2000" spc="-1" strike="noStrike">
              <a:latin typeface="Arial"/>
            </a:endParaRPr>
          </a:p>
          <a:p>
            <a:pPr marL="216000" indent="-216000">
              <a:lnSpc>
                <a:spcPct val="100000"/>
              </a:lnSpc>
              <a:buNone/>
              <a:tabLst>
                <a:tab algn="l" pos="0"/>
              </a:tabLst>
            </a:pPr>
            <a:r>
              <a:rPr b="0" lang="en-US" sz="2000" spc="-1" strike="noStrike">
                <a:latin typeface="Arial"/>
              </a:rPr>
              <a:t>Hepe-virga</a:t>
            </a:r>
            <a:endParaRPr b="0" lang="en-US" sz="2000" spc="-1" strike="noStrike">
              <a:latin typeface="Arial"/>
            </a:endParaRPr>
          </a:p>
          <a:p>
            <a:pPr marL="216000" indent="-216000">
              <a:lnSpc>
                <a:spcPct val="100000"/>
              </a:lnSpc>
              <a:buNone/>
              <a:tabLst>
                <a:tab algn="l" pos="0"/>
              </a:tabLst>
            </a:pPr>
            <a:r>
              <a:rPr b="0" lang="en-US" sz="2000" spc="-1" strike="noStrike">
                <a:latin typeface="Arial"/>
              </a:rPr>
              <a:t>Nido</a:t>
            </a:r>
            <a:endParaRPr b="0" lang="en-US" sz="2000" spc="-1" strike="noStrike">
              <a:latin typeface="Arial"/>
            </a:endParaRPr>
          </a:p>
          <a:p>
            <a:pPr marL="216000" indent="-216000">
              <a:lnSpc>
                <a:spcPct val="100000"/>
              </a:lnSpc>
              <a:buNone/>
              <a:tabLst>
                <a:tab algn="l" pos="0"/>
              </a:tabLst>
            </a:pPr>
            <a:r>
              <a:rPr b="0" lang="en-US" sz="2000" spc="-1" strike="noStrike">
                <a:latin typeface="Arial"/>
              </a:rPr>
              <a:t>And three negative sence viral groups.</a:t>
            </a:r>
            <a:endParaRPr b="0" lang="en-US" sz="20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PlaceHolder 1"/>
          <p:cNvSpPr>
            <a:spLocks noGrp="1"/>
          </p:cNvSpPr>
          <p:nvPr>
            <p:ph type="sldImg"/>
          </p:nvPr>
        </p:nvSpPr>
        <p:spPr>
          <a:xfrm>
            <a:off x="216000" y="812520"/>
            <a:ext cx="7117920" cy="3999960"/>
          </a:xfrm>
          <a:prstGeom prst="rect">
            <a:avLst/>
          </a:prstGeom>
          <a:ln w="0">
            <a:noFill/>
          </a:ln>
        </p:spPr>
      </p:sp>
      <p:sp>
        <p:nvSpPr>
          <p:cNvPr id="318" name="PlaceHolder 2"/>
          <p:cNvSpPr>
            <a:spLocks noGrp="1"/>
          </p:cNvSpPr>
          <p:nvPr>
            <p:ph type="body"/>
          </p:nvPr>
        </p:nvSpPr>
        <p:spPr>
          <a:xfrm>
            <a:off x="755640" y="5078520"/>
            <a:ext cx="6038280" cy="48016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  </a:t>
            </a:r>
            <a:endParaRPr b="0" lang="en-US" sz="20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PlaceHolder 1"/>
          <p:cNvSpPr>
            <a:spLocks noGrp="1"/>
          </p:cNvSpPr>
          <p:nvPr>
            <p:ph type="sldImg"/>
          </p:nvPr>
        </p:nvSpPr>
        <p:spPr>
          <a:xfrm>
            <a:off x="216000" y="812520"/>
            <a:ext cx="7117920" cy="3999960"/>
          </a:xfrm>
          <a:prstGeom prst="rect">
            <a:avLst/>
          </a:prstGeom>
          <a:ln w="0">
            <a:noFill/>
          </a:ln>
        </p:spPr>
      </p:sp>
      <p:sp>
        <p:nvSpPr>
          <p:cNvPr id="320" name="PlaceHolder 2"/>
          <p:cNvSpPr>
            <a:spLocks noGrp="1"/>
          </p:cNvSpPr>
          <p:nvPr>
            <p:ph type="body"/>
          </p:nvPr>
        </p:nvSpPr>
        <p:spPr>
          <a:xfrm>
            <a:off x="755640" y="5078520"/>
            <a:ext cx="6038280" cy="48016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Non-rna viruses are most likely false positives due </a:t>
            </a:r>
            <a:endParaRPr b="0" lang="en-US" sz="2000" spc="-1" strike="noStrike">
              <a:latin typeface="Arial"/>
            </a:endParaRPr>
          </a:p>
          <a:p>
            <a:pPr marL="216000" indent="-216000">
              <a:lnSpc>
                <a:spcPct val="100000"/>
              </a:lnSpc>
              <a:buNone/>
              <a:tabLst>
                <a:tab algn="l" pos="0"/>
              </a:tabLst>
            </a:pPr>
            <a:r>
              <a:rPr b="0" lang="en-US" sz="2000" spc="-1" strike="noStrike">
                <a:latin typeface="Arial"/>
              </a:rPr>
              <a:t>Lower E-values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Cross reaction of the rna virus profiles with another sequence.</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PlaceHolder 1"/>
          <p:cNvSpPr>
            <a:spLocks noGrp="1"/>
          </p:cNvSpPr>
          <p:nvPr>
            <p:ph type="sldImg"/>
          </p:nvPr>
        </p:nvSpPr>
        <p:spPr>
          <a:xfrm>
            <a:off x="216000" y="812520"/>
            <a:ext cx="7125120" cy="4007160"/>
          </a:xfrm>
          <a:prstGeom prst="rect">
            <a:avLst/>
          </a:prstGeom>
          <a:ln w="0">
            <a:noFill/>
          </a:ln>
        </p:spPr>
      </p:sp>
      <p:sp>
        <p:nvSpPr>
          <p:cNvPr id="322" name="PlaceHolder 2"/>
          <p:cNvSpPr>
            <a:spLocks noGrp="1"/>
          </p:cNvSpPr>
          <p:nvPr>
            <p:ph type="body"/>
          </p:nvPr>
        </p:nvSpPr>
        <p:spPr>
          <a:xfrm>
            <a:off x="755640" y="5078520"/>
            <a:ext cx="6045480" cy="48088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Majority of median values between 40 – 80 % sequence identity</a:t>
            </a:r>
            <a:endParaRPr b="0" lang="en-US" sz="20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PlaceHolder 1"/>
          <p:cNvSpPr>
            <a:spLocks noGrp="1"/>
          </p:cNvSpPr>
          <p:nvPr>
            <p:ph type="sldImg"/>
          </p:nvPr>
        </p:nvSpPr>
        <p:spPr>
          <a:xfrm>
            <a:off x="216000" y="812520"/>
            <a:ext cx="7117920" cy="3999960"/>
          </a:xfrm>
          <a:prstGeom prst="rect">
            <a:avLst/>
          </a:prstGeom>
          <a:ln w="0">
            <a:noFill/>
          </a:ln>
        </p:spPr>
      </p:sp>
      <p:sp>
        <p:nvSpPr>
          <p:cNvPr id="324" name="PlaceHolder 2"/>
          <p:cNvSpPr>
            <a:spLocks noGrp="1"/>
          </p:cNvSpPr>
          <p:nvPr>
            <p:ph type="body"/>
          </p:nvPr>
        </p:nvSpPr>
        <p:spPr>
          <a:xfrm>
            <a:off x="755640" y="5078520"/>
            <a:ext cx="6038280" cy="48016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Cant present every phylum.</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Mention expected length of RNA virus genome</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Many represent partial genomes.</a:t>
            </a:r>
            <a:endParaRPr b="0" lang="en-US" sz="2000" spc="-1" strike="noStrike">
              <a:latin typeface="Arial"/>
            </a:endParaRPr>
          </a:p>
          <a:p>
            <a:pPr marL="216000" indent="-216000">
              <a:lnSpc>
                <a:spcPct val="100000"/>
              </a:lnSpc>
              <a:buNone/>
              <a:tabLst>
                <a:tab algn="l" pos="0"/>
              </a:tabLst>
            </a:pPr>
            <a:r>
              <a:rPr b="0" lang="en-US" sz="2000" spc="-1" strike="noStrike">
                <a:latin typeface="Arial"/>
              </a:rPr>
              <a:t>Some of them are coding complete genomes</a:t>
            </a:r>
            <a:endParaRPr b="0" lang="en-US" sz="2000" spc="-1" strike="noStrike">
              <a:latin typeface="Arial"/>
            </a:endParaRPr>
          </a:p>
          <a:p>
            <a:pPr marL="216000" indent="-216000">
              <a:lnSpc>
                <a:spcPct val="100000"/>
              </a:lnSpc>
              <a:buNone/>
              <a:tabLst>
                <a:tab algn="l" pos="0"/>
              </a:tabLst>
            </a:pPr>
            <a:r>
              <a:rPr b="0" lang="en-US" sz="2000" spc="-1" strike="noStrike">
                <a:latin typeface="Arial"/>
              </a:rPr>
              <a:t>We see both.</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For rna viruses 2000 – 40.000 viruses. Average 10.000 nt.</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Looking for coding complete and not complete sequences.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Novel sequences defined based on sequence similarity  to a reference</a:t>
            </a:r>
            <a:endParaRPr b="0" lang="en-US" sz="2000" spc="-1" strike="noStrike">
              <a:latin typeface="Arial"/>
            </a:endParaRPr>
          </a:p>
          <a:p>
            <a:pPr marL="216000" indent="-216000">
              <a:lnSpc>
                <a:spcPct val="100000"/>
              </a:lnSpc>
              <a:buNone/>
              <a:tabLst>
                <a:tab algn="l" pos="0"/>
              </a:tabLst>
            </a:pPr>
            <a:r>
              <a:rPr b="0" lang="en-US" sz="2000" spc="-1" strike="noStrike">
                <a:latin typeface="Arial"/>
              </a:rPr>
              <a:t>Arbitrary threshold of 90%.</a:t>
            </a:r>
            <a:endParaRPr b="0" lang="en-US" sz="20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PlaceHolder 1"/>
          <p:cNvSpPr>
            <a:spLocks noGrp="1"/>
          </p:cNvSpPr>
          <p:nvPr>
            <p:ph type="sldImg"/>
          </p:nvPr>
        </p:nvSpPr>
        <p:spPr>
          <a:xfrm>
            <a:off x="216360" y="812520"/>
            <a:ext cx="7123320" cy="4005360"/>
          </a:xfrm>
          <a:prstGeom prst="rect">
            <a:avLst/>
          </a:prstGeom>
          <a:ln w="0">
            <a:noFill/>
          </a:ln>
        </p:spPr>
      </p:sp>
      <p:sp>
        <p:nvSpPr>
          <p:cNvPr id="326" name="PlaceHolder 2"/>
          <p:cNvSpPr>
            <a:spLocks noGrp="1"/>
          </p:cNvSpPr>
          <p:nvPr>
            <p:ph type="body"/>
          </p:nvPr>
        </p:nvSpPr>
        <p:spPr>
          <a:xfrm>
            <a:off x="756000" y="5078520"/>
            <a:ext cx="6044040" cy="48074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Interesting is the top virus → a novel alphacoronavirus.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Second longest virus is a redoscovery since the original paper also studied this virus.</a:t>
            </a:r>
            <a:endParaRPr b="0" lang="en-US" sz="2000" spc="-1" strike="noStrike">
              <a:latin typeface="Arial"/>
            </a:endParaRPr>
          </a:p>
          <a:p>
            <a:pPr marL="216000" indent="-216000">
              <a:lnSpc>
                <a:spcPct val="100000"/>
              </a:lnSpc>
              <a:buNone/>
              <a:tabLst>
                <a:tab algn="l" pos="0"/>
              </a:tabLst>
            </a:pPr>
            <a:r>
              <a:rPr b="0" lang="en-US" sz="2000" spc="-1" strike="noStrike">
                <a:latin typeface="Arial"/>
              </a:rPr>
              <a:t>Cell lines are valuable, since you can screen all cell lines for contaminants.</a:t>
            </a:r>
            <a:endParaRPr b="0" lang="en-US" sz="2000" spc="-1" strike="noStrike">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PlaceHolder 1"/>
          <p:cNvSpPr>
            <a:spLocks noGrp="1"/>
          </p:cNvSpPr>
          <p:nvPr>
            <p:ph type="sldImg"/>
          </p:nvPr>
        </p:nvSpPr>
        <p:spPr>
          <a:xfrm>
            <a:off x="216360" y="812520"/>
            <a:ext cx="7123320" cy="4005360"/>
          </a:xfrm>
          <a:prstGeom prst="rect">
            <a:avLst/>
          </a:prstGeom>
          <a:ln w="0">
            <a:noFill/>
          </a:ln>
        </p:spPr>
      </p:sp>
      <p:sp>
        <p:nvSpPr>
          <p:cNvPr id="328" name="PlaceHolder 2"/>
          <p:cNvSpPr>
            <a:spLocks noGrp="1"/>
          </p:cNvSpPr>
          <p:nvPr>
            <p:ph type="body"/>
          </p:nvPr>
        </p:nvSpPr>
        <p:spPr>
          <a:xfrm>
            <a:off x="756000" y="5078520"/>
            <a:ext cx="6044040" cy="48074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Careful that 90% is not compeltly novel. It might be a different version of the virus.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Hypothesis: bovine meat and milk factors → when you drink milk or uncooked meat, you can find virus like elements – cause possible disease. No associations have been proven so far.</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Nicht scientific name nutzen. Oder in ()</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Sequence projects of farm animals are overrepresentated in the SRA.</a:t>
            </a:r>
            <a:endParaRPr b="0" lang="en-US" sz="20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PlaceHolder 1"/>
          <p:cNvSpPr>
            <a:spLocks noGrp="1"/>
          </p:cNvSpPr>
          <p:nvPr>
            <p:ph type="sldImg"/>
          </p:nvPr>
        </p:nvSpPr>
        <p:spPr>
          <a:xfrm>
            <a:off x="216000" y="812520"/>
            <a:ext cx="7117920" cy="3999960"/>
          </a:xfrm>
          <a:prstGeom prst="rect">
            <a:avLst/>
          </a:prstGeom>
          <a:ln w="0">
            <a:noFill/>
          </a:ln>
        </p:spPr>
      </p:sp>
      <p:sp>
        <p:nvSpPr>
          <p:cNvPr id="330" name="PlaceHolder 2"/>
          <p:cNvSpPr>
            <a:spLocks noGrp="1"/>
          </p:cNvSpPr>
          <p:nvPr>
            <p:ph type="body"/>
          </p:nvPr>
        </p:nvSpPr>
        <p:spPr>
          <a:xfrm>
            <a:off x="755640" y="5078520"/>
            <a:ext cx="6038280" cy="48016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Flaviviridae &gt; Appears in most datasets with low identity and large contig lengths</a:t>
            </a:r>
            <a:endParaRPr b="0" lang="en-US" sz="2000" spc="-1" strike="noStrike">
              <a:latin typeface="Arial"/>
            </a:endParaRPr>
          </a:p>
          <a:p>
            <a:pPr marL="216000" indent="-216000">
              <a:lnSpc>
                <a:spcPct val="100000"/>
              </a:lnSpc>
              <a:buNone/>
              <a:tabLst>
                <a:tab algn="l" pos="0"/>
              </a:tabLst>
            </a:pPr>
            <a:r>
              <a:rPr b="0" lang="en-US" sz="2000" spc="-1" strike="noStrike">
                <a:latin typeface="Arial"/>
              </a:rPr>
              <a:t>&gt;Arteviridae with the most observations in the dataset, extreme differences in contig length and most subjects found.</a:t>
            </a:r>
            <a:endParaRPr b="0" lang="en-US" sz="2000" spc="-1" strike="noStrike">
              <a:latin typeface="Arial"/>
            </a:endParaRPr>
          </a:p>
          <a:p>
            <a:pPr marL="216000" indent="-216000">
              <a:lnSpc>
                <a:spcPct val="100000"/>
              </a:lnSpc>
              <a:buNone/>
              <a:tabLst>
                <a:tab algn="l" pos="0"/>
              </a:tabLst>
            </a:pPr>
            <a:r>
              <a:rPr b="0" lang="en-US" sz="2000" spc="-1" strike="noStrike">
                <a:latin typeface="Arial"/>
              </a:rPr>
              <a:t>&gt; Picobirnaviridae → 99 % of identity below 90 % and contributing 50 % of subjects in top 10. </a:t>
            </a:r>
            <a:endParaRPr b="0" lang="en-US" sz="20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PlaceHolder 1"/>
          <p:cNvSpPr>
            <a:spLocks noGrp="1"/>
          </p:cNvSpPr>
          <p:nvPr>
            <p:ph type="sldImg"/>
          </p:nvPr>
        </p:nvSpPr>
        <p:spPr>
          <a:xfrm>
            <a:off x="216360" y="812520"/>
            <a:ext cx="7124040" cy="4006080"/>
          </a:xfrm>
          <a:prstGeom prst="rect">
            <a:avLst/>
          </a:prstGeom>
          <a:ln w="0">
            <a:noFill/>
          </a:ln>
        </p:spPr>
      </p:sp>
      <p:sp>
        <p:nvSpPr>
          <p:cNvPr id="287" name="PlaceHolder 2"/>
          <p:cNvSpPr>
            <a:spLocks noGrp="1"/>
          </p:cNvSpPr>
          <p:nvPr>
            <p:ph type="body"/>
          </p:nvPr>
        </p:nvSpPr>
        <p:spPr>
          <a:xfrm>
            <a:off x="756000" y="5078520"/>
            <a:ext cx="6044760" cy="48081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I would like to start the introduction by answering the question why we need virus discovery.</a:t>
            </a:r>
            <a:endParaRPr b="0" lang="en-US" sz="2000" spc="-1" strike="noStrike">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PlaceHolder 1"/>
          <p:cNvSpPr>
            <a:spLocks noGrp="1"/>
          </p:cNvSpPr>
          <p:nvPr>
            <p:ph type="sldImg"/>
          </p:nvPr>
        </p:nvSpPr>
        <p:spPr>
          <a:xfrm>
            <a:off x="216000" y="812520"/>
            <a:ext cx="7125480" cy="4007520"/>
          </a:xfrm>
          <a:prstGeom prst="rect">
            <a:avLst/>
          </a:prstGeom>
          <a:ln w="0">
            <a:noFill/>
          </a:ln>
        </p:spPr>
      </p:sp>
      <p:sp>
        <p:nvSpPr>
          <p:cNvPr id="332" name="PlaceHolder 2"/>
          <p:cNvSpPr>
            <a:spLocks noGrp="1"/>
          </p:cNvSpPr>
          <p:nvPr>
            <p:ph type="body"/>
          </p:nvPr>
        </p:nvSpPr>
        <p:spPr>
          <a:xfrm>
            <a:off x="755640" y="5078520"/>
            <a:ext cx="6045840" cy="48092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Shorten it.</a:t>
            </a:r>
            <a:endParaRPr b="0" lang="en-US" sz="2000" spc="-1" strike="noStrike">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PlaceHolder 1"/>
          <p:cNvSpPr>
            <a:spLocks noGrp="1"/>
          </p:cNvSpPr>
          <p:nvPr>
            <p:ph type="sldImg"/>
          </p:nvPr>
        </p:nvSpPr>
        <p:spPr>
          <a:xfrm>
            <a:off x="216360" y="812520"/>
            <a:ext cx="7123320" cy="4005360"/>
          </a:xfrm>
          <a:prstGeom prst="rect">
            <a:avLst/>
          </a:prstGeom>
          <a:ln w="0">
            <a:noFill/>
          </a:ln>
        </p:spPr>
      </p:sp>
      <p:sp>
        <p:nvSpPr>
          <p:cNvPr id="334" name="PlaceHolder 2"/>
          <p:cNvSpPr>
            <a:spLocks noGrp="1"/>
          </p:cNvSpPr>
          <p:nvPr>
            <p:ph type="body"/>
          </p:nvPr>
        </p:nvSpPr>
        <p:spPr>
          <a:xfrm>
            <a:off x="756000" y="5078520"/>
            <a:ext cx="6044040" cy="48074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Stress the last point. I assembled contigs because they might help existing and future projects.</a:t>
            </a:r>
            <a:endParaRPr b="0" lang="en-US" sz="20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PlaceHolder 1"/>
          <p:cNvSpPr>
            <a:spLocks noGrp="1"/>
          </p:cNvSpPr>
          <p:nvPr>
            <p:ph type="sldImg"/>
          </p:nvPr>
        </p:nvSpPr>
        <p:spPr>
          <a:xfrm>
            <a:off x="216000" y="812520"/>
            <a:ext cx="7125480" cy="4007520"/>
          </a:xfrm>
          <a:prstGeom prst="rect">
            <a:avLst/>
          </a:prstGeom>
          <a:ln w="0">
            <a:noFill/>
          </a:ln>
        </p:spPr>
      </p:sp>
      <p:sp>
        <p:nvSpPr>
          <p:cNvPr id="336" name="PlaceHolder 2"/>
          <p:cNvSpPr>
            <a:spLocks noGrp="1"/>
          </p:cNvSpPr>
          <p:nvPr>
            <p:ph type="body"/>
          </p:nvPr>
        </p:nvSpPr>
        <p:spPr>
          <a:xfrm>
            <a:off x="755640" y="5078520"/>
            <a:ext cx="6045840" cy="48092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Cut maybe this slide.</a:t>
            </a:r>
            <a:endParaRPr b="0" lang="en-US" sz="2000" spc="-1" strike="noStrike">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PlaceHolder 1"/>
          <p:cNvSpPr>
            <a:spLocks noGrp="1"/>
          </p:cNvSpPr>
          <p:nvPr>
            <p:ph type="sldImg"/>
          </p:nvPr>
        </p:nvSpPr>
        <p:spPr>
          <a:xfrm>
            <a:off x="216000" y="812520"/>
            <a:ext cx="7117920" cy="3999960"/>
          </a:xfrm>
          <a:prstGeom prst="rect">
            <a:avLst/>
          </a:prstGeom>
          <a:ln w="0">
            <a:noFill/>
          </a:ln>
        </p:spPr>
      </p:sp>
      <p:sp>
        <p:nvSpPr>
          <p:cNvPr id="338" name="PlaceHolder 2"/>
          <p:cNvSpPr>
            <a:spLocks noGrp="1"/>
          </p:cNvSpPr>
          <p:nvPr>
            <p:ph type="body"/>
          </p:nvPr>
        </p:nvSpPr>
        <p:spPr>
          <a:xfrm>
            <a:off x="755640" y="5078520"/>
            <a:ext cx="6038280" cy="48016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 </a:t>
            </a:r>
            <a:endParaRPr b="0" lang="en-US" sz="20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PlaceHolder 1"/>
          <p:cNvSpPr>
            <a:spLocks noGrp="1"/>
          </p:cNvSpPr>
          <p:nvPr>
            <p:ph type="sldImg"/>
          </p:nvPr>
        </p:nvSpPr>
        <p:spPr>
          <a:xfrm>
            <a:off x="216360" y="812520"/>
            <a:ext cx="7123320" cy="4005360"/>
          </a:xfrm>
          <a:prstGeom prst="rect">
            <a:avLst/>
          </a:prstGeom>
          <a:ln w="0">
            <a:noFill/>
          </a:ln>
        </p:spPr>
      </p:sp>
      <p:sp>
        <p:nvSpPr>
          <p:cNvPr id="289" name="PlaceHolder 2"/>
          <p:cNvSpPr>
            <a:spLocks noGrp="1"/>
          </p:cNvSpPr>
          <p:nvPr>
            <p:ph type="body"/>
          </p:nvPr>
        </p:nvSpPr>
        <p:spPr>
          <a:xfrm>
            <a:off x="756000" y="5078520"/>
            <a:ext cx="6044040" cy="48074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Well, if we look at some of the major epidemics and pandemics since the industrialisation.</a:t>
            </a:r>
            <a:endParaRPr b="0" lang="en-US" sz="2000" spc="-1" strike="noStrike">
              <a:latin typeface="Arial"/>
            </a:endParaRPr>
          </a:p>
          <a:p>
            <a:pPr marL="216000" indent="-216000">
              <a:lnSpc>
                <a:spcPct val="100000"/>
              </a:lnSpc>
              <a:buNone/>
              <a:tabLst>
                <a:tab algn="l" pos="0"/>
              </a:tabLst>
            </a:pPr>
            <a:r>
              <a:rPr b="0" lang="en-US" sz="2000" spc="-1" strike="noStrike">
                <a:latin typeface="Arial"/>
              </a:rPr>
              <a:t>Increase in epidemics and pandemics in comparison to the last centrury. Same observation was made by Bhadoria et al.</a:t>
            </a:r>
            <a:endParaRPr b="0" lang="en-US" sz="2000" spc="-1" strike="noStrike">
              <a:latin typeface="Arial"/>
            </a:endParaRPr>
          </a:p>
          <a:p>
            <a:pPr marL="216000" indent="-216000">
              <a:lnSpc>
                <a:spcPct val="100000"/>
              </a:lnSpc>
              <a:buNone/>
              <a:tabLst>
                <a:tab algn="l" pos="0"/>
              </a:tabLst>
            </a:pPr>
            <a:r>
              <a:rPr b="0" lang="en-US" sz="2000" spc="-1" strike="noStrike">
                <a:latin typeface="Arial"/>
              </a:rPr>
              <a:t>Pandemics used to occure 1-3 times each century, we saw 6 in this century alone  release of the paper we saw the Mpox outbreak. Most being zoonoses coming from mammals and birds.</a:t>
            </a:r>
            <a:endParaRPr b="0" lang="en-US" sz="2000" spc="-1" strike="noStrike">
              <a:latin typeface="Arial"/>
            </a:endParaRPr>
          </a:p>
          <a:p>
            <a:pPr marL="216000" indent="-216000">
              <a:lnSpc>
                <a:spcPct val="100000"/>
              </a:lnSpc>
              <a:buNone/>
              <a:tabLst>
                <a:tab algn="l" pos="0"/>
              </a:tabLst>
            </a:pPr>
            <a:r>
              <a:rPr b="0" lang="en-US" sz="2000" spc="-1" strike="noStrike">
                <a:latin typeface="Arial"/>
              </a:rPr>
              <a:t>Reasons: globalisation, increased air traffic and more contact with animals.</a:t>
            </a:r>
            <a:endParaRPr b="0" lang="en-US" sz="2000" spc="-1" strike="noStrike">
              <a:latin typeface="Arial"/>
            </a:endParaRPr>
          </a:p>
          <a:p>
            <a:pPr marL="216000" indent="-216000">
              <a:lnSpc>
                <a:spcPct val="100000"/>
              </a:lnSpc>
              <a:buNone/>
              <a:tabLst>
                <a:tab algn="l" pos="0"/>
              </a:tabLst>
            </a:pPr>
            <a:r>
              <a:rPr b="0" lang="en-US" sz="2000" spc="-1" strike="noStrike">
                <a:latin typeface="Arial"/>
              </a:rPr>
              <a:t>Need for virus discovery to understand the diversity of the virosphere to combate the next epidemic</a:t>
            </a:r>
            <a:endParaRPr b="0" lang="en-US" sz="2000" spc="-1" strike="noStrike">
              <a:latin typeface="Arial"/>
            </a:endParaRPr>
          </a:p>
          <a:p>
            <a:pPr marL="216000" indent="-216000">
              <a:lnSpc>
                <a:spcPct val="100000"/>
              </a:lnSpc>
              <a:buNone/>
              <a:tabLst>
                <a:tab algn="l" pos="0"/>
              </a:tabLst>
            </a:pPr>
            <a:r>
              <a:rPr b="0" lang="en-US" sz="2000" spc="-1" strike="noStrike">
                <a:latin typeface="Arial"/>
              </a:rPr>
              <a:t> </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Mention that those are major human pandemics and epidemics.</a:t>
            </a:r>
            <a:endParaRPr b="0" lang="en-US" sz="2000" spc="-1" strike="noStrike">
              <a:latin typeface="Arial"/>
            </a:endParaRPr>
          </a:p>
          <a:p>
            <a:pPr marL="216000" indent="-216000">
              <a:lnSpc>
                <a:spcPct val="100000"/>
              </a:lnSpc>
              <a:buNone/>
              <a:tabLst>
                <a:tab algn="l" pos="0"/>
              </a:tabLst>
            </a:pPr>
            <a:r>
              <a:rPr b="0" lang="en-US" sz="2000" spc="-1" strike="noStrike">
                <a:latin typeface="Arial"/>
              </a:rPr>
              <a:t>→ </a:t>
            </a:r>
            <a:r>
              <a:rPr b="0" lang="en-US" sz="2000" spc="-1" strike="noStrike">
                <a:latin typeface="Arial"/>
              </a:rPr>
              <a:t>Unterschied zwischen pandemic und epidemic naschauen + die Sachen zu den pandemien wissen</a:t>
            </a:r>
            <a:endParaRPr b="0" lang="en-US" sz="2000" spc="-1" strike="noStrike">
              <a:latin typeface="Arial"/>
            </a:endParaRPr>
          </a:p>
          <a:p>
            <a:pPr marL="216000" indent="-216000">
              <a:lnSpc>
                <a:spcPct val="100000"/>
              </a:lnSpc>
              <a:buNone/>
              <a:tabLst>
                <a:tab algn="l" pos="0"/>
              </a:tabLst>
            </a:pPr>
            <a:r>
              <a:rPr b="0" lang="en-US" sz="2000" spc="-1" strike="noStrike">
                <a:latin typeface="Arial"/>
              </a:rPr>
              <a:t>→ </a:t>
            </a:r>
            <a:r>
              <a:rPr b="0" lang="en-US" sz="2000" spc="-1" strike="noStrike">
                <a:latin typeface="Arial"/>
              </a:rPr>
              <a:t>Paper lesen.</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Dont say, that half of the viruses can infect humans. Hard to believe.</a:t>
            </a:r>
            <a:endParaRPr b="0" lang="en-US" sz="2000" spc="-1" strike="noStrike">
              <a:latin typeface="Arial"/>
            </a:endParaRPr>
          </a:p>
          <a:p>
            <a:pPr marL="216000" indent="-216000">
              <a:lnSpc>
                <a:spcPct val="100000"/>
              </a:lnSpc>
              <a:buNone/>
              <a:tabLst>
                <a:tab algn="l" pos="0"/>
              </a:tabLst>
            </a:pPr>
            <a:r>
              <a:rPr b="0" lang="en-US" sz="2000" spc="-1" strike="noStrike">
                <a:latin typeface="Arial"/>
              </a:rPr>
              <a:t>“</a:t>
            </a:r>
            <a:r>
              <a:rPr b="0" lang="en-US" sz="2000" spc="-1" strike="noStrike">
                <a:latin typeface="Arial"/>
              </a:rPr>
              <a:t>many are capable to infect humans”.</a:t>
            </a:r>
            <a:endParaRPr b="0" lang="en-US" sz="2000" spc="-1" strike="noStrike">
              <a:latin typeface="Arial"/>
            </a:endParaRPr>
          </a:p>
          <a:p>
            <a:pPr marL="216000" indent="-216000">
              <a:lnSpc>
                <a:spcPct val="100000"/>
              </a:lnSpc>
              <a:buNone/>
              <a:tabLst>
                <a:tab algn="l" pos="0"/>
              </a:tabLst>
            </a:pPr>
            <a:r>
              <a:rPr b="0" lang="en-US" sz="2000" spc="-1" strike="noStrike">
                <a:latin typeface="Arial"/>
              </a:rPr>
              <a:t>Or “can be associated with humans through the microbiome”</a:t>
            </a:r>
            <a:endParaRPr b="0" lang="en-US" sz="20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PlaceHolder 1"/>
          <p:cNvSpPr>
            <a:spLocks noGrp="1"/>
          </p:cNvSpPr>
          <p:nvPr>
            <p:ph type="sldImg"/>
          </p:nvPr>
        </p:nvSpPr>
        <p:spPr>
          <a:xfrm>
            <a:off x="216360" y="812520"/>
            <a:ext cx="7123320" cy="4005360"/>
          </a:xfrm>
          <a:prstGeom prst="rect">
            <a:avLst/>
          </a:prstGeom>
          <a:ln w="0">
            <a:noFill/>
          </a:ln>
        </p:spPr>
      </p:sp>
      <p:sp>
        <p:nvSpPr>
          <p:cNvPr id="291" name="PlaceHolder 2"/>
          <p:cNvSpPr>
            <a:spLocks noGrp="1"/>
          </p:cNvSpPr>
          <p:nvPr>
            <p:ph type="body"/>
          </p:nvPr>
        </p:nvSpPr>
        <p:spPr>
          <a:xfrm>
            <a:off x="756000" y="5078520"/>
            <a:ext cx="6044040" cy="48074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Second reason is the virome.</a:t>
            </a:r>
            <a:endParaRPr b="0" lang="en-US" sz="2000" spc="-1" strike="noStrike">
              <a:latin typeface="Arial"/>
            </a:endParaRPr>
          </a:p>
          <a:p>
            <a:pPr marL="216000" indent="-216000">
              <a:lnSpc>
                <a:spcPct val="100000"/>
              </a:lnSpc>
              <a:buNone/>
              <a:tabLst>
                <a:tab algn="l" pos="0"/>
              </a:tabLst>
            </a:pPr>
            <a:r>
              <a:rPr b="0" lang="en-US" sz="2000" spc="-1" strike="noStrike">
                <a:latin typeface="Arial"/>
              </a:rPr>
              <a:t>We all harbor 10¹³ viral particles in us spread with a hight heterogeneity across different body sites.</a:t>
            </a:r>
            <a:endParaRPr b="0" lang="en-US" sz="2000" spc="-1" strike="noStrike">
              <a:latin typeface="Arial"/>
            </a:endParaRPr>
          </a:p>
          <a:p>
            <a:pPr marL="216000" indent="-216000">
              <a:lnSpc>
                <a:spcPct val="100000"/>
              </a:lnSpc>
              <a:buNone/>
              <a:tabLst>
                <a:tab algn="l" pos="0"/>
              </a:tabLst>
            </a:pPr>
            <a:r>
              <a:rPr b="0" lang="en-US" sz="2000" spc="-1" strike="noStrike">
                <a:latin typeface="Arial"/>
              </a:rPr>
              <a:t>Some infect our cells, but most infect our microbiota.</a:t>
            </a:r>
            <a:endParaRPr b="0" lang="en-US" sz="2000" spc="-1" strike="noStrike">
              <a:latin typeface="Arial"/>
            </a:endParaRPr>
          </a:p>
          <a:p>
            <a:pPr marL="216000" indent="-216000">
              <a:lnSpc>
                <a:spcPct val="100000"/>
              </a:lnSpc>
              <a:buNone/>
              <a:tabLst>
                <a:tab algn="l" pos="0"/>
              </a:tabLst>
            </a:pPr>
            <a:r>
              <a:rPr b="0" lang="en-US" sz="2000" spc="-1" strike="noStrike">
                <a:latin typeface="Arial"/>
              </a:rPr>
              <a:t>Besides the disease causing viruses, there known viruses that contributed positivly to our evolution such as Syncytin retroviral protein contributing to the placenta development. Anneloviridae commensal.</a:t>
            </a:r>
            <a:endParaRPr b="0" lang="en-US" sz="2000" spc="-1" strike="noStrike">
              <a:latin typeface="Arial"/>
            </a:endParaRPr>
          </a:p>
          <a:p>
            <a:pPr marL="216000" indent="-216000">
              <a:lnSpc>
                <a:spcPct val="100000"/>
              </a:lnSpc>
              <a:buNone/>
              <a:tabLst>
                <a:tab algn="l" pos="0"/>
              </a:tabLst>
            </a:pPr>
            <a:r>
              <a:rPr b="0" lang="en-US" sz="2000" spc="-1" strike="noStrike">
                <a:latin typeface="Arial"/>
              </a:rPr>
              <a:t>Diversity and complex interactions of the virome are still largely unknown. </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Erwähnen, dass es positive, negative und Kommensale gibt</a:t>
            </a:r>
            <a:endParaRPr b="0" lang="en-US" sz="2000" spc="-1" strike="noStrike">
              <a:latin typeface="Arial"/>
            </a:endParaRPr>
          </a:p>
          <a:p>
            <a:pPr marL="216000" indent="-216000">
              <a:lnSpc>
                <a:spcPct val="100000"/>
              </a:lnSpc>
              <a:buNone/>
              <a:tabLst>
                <a:tab algn="l" pos="0"/>
              </a:tabLst>
            </a:pPr>
            <a:r>
              <a:rPr b="0" lang="en-US" sz="2000" spc="-1" strike="noStrike">
                <a:latin typeface="Arial"/>
              </a:rPr>
              <a:t>→ </a:t>
            </a:r>
            <a:r>
              <a:rPr b="0" lang="en-US" sz="2000" spc="-1" strike="noStrike">
                <a:latin typeface="Arial"/>
              </a:rPr>
              <a:t>Paper lesen.</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Stress that this is the humane virome – in title too.</a:t>
            </a:r>
            <a:endParaRPr b="0" lang="en-US" sz="2000" spc="-1" strike="noStrike">
              <a:latin typeface="Arial"/>
            </a:endParaRPr>
          </a:p>
          <a:p>
            <a:pPr marL="216000" indent="-216000">
              <a:lnSpc>
                <a:spcPct val="100000"/>
              </a:lnSpc>
              <a:buNone/>
              <a:tabLst>
                <a:tab algn="l" pos="0"/>
              </a:tabLst>
            </a:pPr>
            <a:r>
              <a:rPr b="0" lang="en-US" sz="2000" spc="-1" strike="noStrike">
                <a:latin typeface="Arial"/>
              </a:rPr>
              <a:t>And its association to health and disease.</a:t>
            </a:r>
            <a:endParaRPr b="0" lang="en-US" sz="20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PlaceHolder 1"/>
          <p:cNvSpPr>
            <a:spLocks noGrp="1"/>
          </p:cNvSpPr>
          <p:nvPr>
            <p:ph type="sldImg"/>
          </p:nvPr>
        </p:nvSpPr>
        <p:spPr>
          <a:xfrm>
            <a:off x="216360" y="812520"/>
            <a:ext cx="7123320" cy="4005360"/>
          </a:xfrm>
          <a:prstGeom prst="rect">
            <a:avLst/>
          </a:prstGeom>
          <a:ln w="0">
            <a:noFill/>
          </a:ln>
        </p:spPr>
      </p:sp>
      <p:sp>
        <p:nvSpPr>
          <p:cNvPr id="293" name="PlaceHolder 2"/>
          <p:cNvSpPr>
            <a:spLocks noGrp="1"/>
          </p:cNvSpPr>
          <p:nvPr>
            <p:ph type="body"/>
          </p:nvPr>
        </p:nvSpPr>
        <p:spPr>
          <a:xfrm>
            <a:off x="756000" y="5078520"/>
            <a:ext cx="6044040" cy="48074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For the third point</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GBV-B is a known virus related to HCV</a:t>
            </a:r>
            <a:endParaRPr b="0" lang="en-US" sz="2000" spc="-1" strike="noStrike">
              <a:latin typeface="Arial"/>
            </a:endParaRPr>
          </a:p>
          <a:p>
            <a:pPr marL="216000" indent="-216000">
              <a:lnSpc>
                <a:spcPct val="100000"/>
              </a:lnSpc>
              <a:buNone/>
              <a:tabLst>
                <a:tab algn="l" pos="0"/>
              </a:tabLst>
            </a:pPr>
            <a:r>
              <a:rPr b="0" lang="en-US" sz="2000" spc="-1" strike="noStrike">
                <a:latin typeface="Arial"/>
              </a:rPr>
              <a:t>Value of virus discovery would be if we find a new yet unidentified virus related to HCV, which infects a mammel, that is easy to maintain and use in lab, and that can cause the typical symptoms of HCV infection.</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New slide</a:t>
            </a:r>
            <a:endParaRPr b="0" lang="en-US" sz="2000" spc="-1" strike="noStrike">
              <a:latin typeface="Arial"/>
            </a:endParaRPr>
          </a:p>
          <a:p>
            <a:pPr marL="216000" indent="-216000">
              <a:lnSpc>
                <a:spcPct val="100000"/>
              </a:lnSpc>
              <a:buNone/>
              <a:tabLst>
                <a:tab algn="l" pos="0"/>
              </a:tabLst>
            </a:pPr>
            <a:r>
              <a:rPr b="0" lang="en-US" sz="2000" spc="-1" strike="noStrike">
                <a:latin typeface="Arial"/>
              </a:rPr>
              <a:t>Virus evolution – Find possible associations to human diseases – surrogate viruses</a:t>
            </a:r>
            <a:endParaRPr b="0" lang="en-US" sz="20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PlaceHolder 1"/>
          <p:cNvSpPr>
            <a:spLocks noGrp="1"/>
          </p:cNvSpPr>
          <p:nvPr>
            <p:ph type="sldImg"/>
          </p:nvPr>
        </p:nvSpPr>
        <p:spPr>
          <a:xfrm>
            <a:off x="216000" y="812520"/>
            <a:ext cx="7125480" cy="4007520"/>
          </a:xfrm>
          <a:prstGeom prst="rect">
            <a:avLst/>
          </a:prstGeom>
          <a:ln w="0">
            <a:noFill/>
          </a:ln>
        </p:spPr>
      </p:sp>
      <p:sp>
        <p:nvSpPr>
          <p:cNvPr id="295" name="PlaceHolder 2"/>
          <p:cNvSpPr>
            <a:spLocks noGrp="1"/>
          </p:cNvSpPr>
          <p:nvPr>
            <p:ph type="body"/>
          </p:nvPr>
        </p:nvSpPr>
        <p:spPr>
          <a:xfrm>
            <a:off x="755640" y="5078520"/>
            <a:ext cx="6045840" cy="48092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Mention, that VirusHunterGatherer was available to me. Meaning I apply it, while Virusparies was developed by me.</a:t>
            </a:r>
            <a:endParaRPr b="0" lang="en-US"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0"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1"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8"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9"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40"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41"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42"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43"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0"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2"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5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6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6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5"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9"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1"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2"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7"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9"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80"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81"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82"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83"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84"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4"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8"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Rechteck 4"/>
          <p:cNvSpPr/>
          <p:nvPr/>
        </p:nvSpPr>
        <p:spPr>
          <a:xfrm>
            <a:off x="530280" y="4851360"/>
            <a:ext cx="8597160" cy="275400"/>
          </a:xfrm>
          <a:prstGeom prst="rect">
            <a:avLst/>
          </a:prstGeom>
          <a:solidFill>
            <a:srgbClr val="0d386b"/>
          </a:solidFill>
          <a:ln w="9360">
            <a:noFill/>
          </a:ln>
        </p:spPr>
        <p:style>
          <a:lnRef idx="0"/>
          <a:fillRef idx="0"/>
          <a:effectRef idx="0"/>
          <a:fontRef idx="minor"/>
        </p:style>
      </p:sp>
      <p:sp>
        <p:nvSpPr>
          <p:cNvPr id="1" name="Textfeld 7"/>
          <p:cNvSpPr/>
          <p:nvPr/>
        </p:nvSpPr>
        <p:spPr>
          <a:xfrm>
            <a:off x="596880" y="4903920"/>
            <a:ext cx="961200" cy="177480"/>
          </a:xfrm>
          <a:prstGeom prst="rect">
            <a:avLst/>
          </a:prstGeom>
          <a:noFill/>
          <a:ln w="0">
            <a:noFill/>
          </a:ln>
        </p:spPr>
        <p:style>
          <a:lnRef idx="0"/>
          <a:fillRef idx="0"/>
          <a:effectRef idx="0"/>
          <a:fontRef idx="minor"/>
        </p:style>
        <p:txBody>
          <a:bodyPr lIns="71640" rIns="71640" tIns="35640" bIns="35640" anchor="t">
            <a:spAutoFit/>
          </a:bodyPr>
          <a:p>
            <a:pPr>
              <a:lnSpc>
                <a:spcPct val="100000"/>
              </a:lnSpc>
              <a:buNone/>
            </a:pPr>
            <a:fld id="{1250A2FF-AC80-4DF6-B453-CB4E3D678625}" type="slidenum">
              <a:rPr b="0" lang="de-DE" sz="700" spc="-1" strike="noStrike">
                <a:solidFill>
                  <a:srgbClr val="ffffff"/>
                </a:solidFill>
                <a:latin typeface="Arial"/>
                <a:ea typeface="ヒラギノ角ゴ Pro W3"/>
              </a:rPr>
              <a:t>&lt;number&gt;</a:t>
            </a:fld>
            <a:endParaRPr b="0" lang="en-US" sz="700" spc="-1" strike="noStrike">
              <a:latin typeface="Arial"/>
            </a:endParaRPr>
          </a:p>
        </p:txBody>
      </p:sp>
      <p:pic>
        <p:nvPicPr>
          <p:cNvPr id="2" name="Bild 6" descr="Twincore-w.gif"/>
          <p:cNvPicPr/>
          <p:nvPr/>
        </p:nvPicPr>
        <p:blipFill>
          <a:blip r:embed="rId2"/>
          <a:stretch/>
        </p:blipFill>
        <p:spPr>
          <a:xfrm>
            <a:off x="8244000" y="4896000"/>
            <a:ext cx="632880" cy="169200"/>
          </a:xfrm>
          <a:prstGeom prst="rect">
            <a:avLst/>
          </a:prstGeom>
          <a:ln w="0">
            <a:noFill/>
          </a:ln>
        </p:spPr>
      </p:pic>
      <p:sp>
        <p:nvSpPr>
          <p:cNvPr id="3" name="Rechteck 4"/>
          <p:cNvSpPr/>
          <p:nvPr/>
        </p:nvSpPr>
        <p:spPr>
          <a:xfrm>
            <a:off x="0" y="2727360"/>
            <a:ext cx="9127440" cy="2399760"/>
          </a:xfrm>
          <a:prstGeom prst="rect">
            <a:avLst/>
          </a:prstGeom>
          <a:solidFill>
            <a:srgbClr val="bdc7da"/>
          </a:solidFill>
          <a:ln w="9360">
            <a:noFill/>
          </a:ln>
        </p:spPr>
        <p:style>
          <a:lnRef idx="0"/>
          <a:fillRef idx="0"/>
          <a:effectRef idx="0"/>
          <a:fontRef idx="minor"/>
        </p:style>
      </p:sp>
      <p:sp>
        <p:nvSpPr>
          <p:cNvPr id="4" name="Rechteck 5"/>
          <p:cNvSpPr/>
          <p:nvPr/>
        </p:nvSpPr>
        <p:spPr>
          <a:xfrm>
            <a:off x="530280" y="1638360"/>
            <a:ext cx="8597160" cy="1486800"/>
          </a:xfrm>
          <a:prstGeom prst="rect">
            <a:avLst/>
          </a:prstGeom>
          <a:solidFill>
            <a:srgbClr val="0d386b"/>
          </a:solidFill>
          <a:ln w="9360">
            <a:noFill/>
          </a:ln>
        </p:spPr>
        <p:style>
          <a:lnRef idx="0"/>
          <a:fillRef idx="0"/>
          <a:effectRef idx="0"/>
          <a:fontRef idx="minor"/>
        </p:style>
      </p:sp>
      <p:pic>
        <p:nvPicPr>
          <p:cNvPr id="5" name="Bild 7" descr=""/>
          <p:cNvPicPr/>
          <p:nvPr/>
        </p:nvPicPr>
        <p:blipFill>
          <a:blip r:embed="rId3"/>
          <a:stretch/>
        </p:blipFill>
        <p:spPr>
          <a:xfrm>
            <a:off x="7020000" y="320760"/>
            <a:ext cx="1647000" cy="563040"/>
          </a:xfrm>
          <a:prstGeom prst="rect">
            <a:avLst/>
          </a:prstGeom>
          <a:ln w="0">
            <a:noFill/>
          </a:ln>
        </p:spPr>
      </p:pic>
      <p:sp>
        <p:nvSpPr>
          <p:cNvPr id="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7"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4" name="Rechteck 4"/>
          <p:cNvSpPr/>
          <p:nvPr/>
        </p:nvSpPr>
        <p:spPr>
          <a:xfrm>
            <a:off x="530280" y="4851360"/>
            <a:ext cx="8597160" cy="275400"/>
          </a:xfrm>
          <a:prstGeom prst="rect">
            <a:avLst/>
          </a:prstGeom>
          <a:solidFill>
            <a:srgbClr val="0d386b"/>
          </a:solidFill>
          <a:ln w="9360">
            <a:noFill/>
          </a:ln>
        </p:spPr>
        <p:style>
          <a:lnRef idx="0"/>
          <a:fillRef idx="0"/>
          <a:effectRef idx="0"/>
          <a:fontRef idx="minor"/>
        </p:style>
      </p:sp>
      <p:sp>
        <p:nvSpPr>
          <p:cNvPr id="45" name="Textfeld 7"/>
          <p:cNvSpPr/>
          <p:nvPr/>
        </p:nvSpPr>
        <p:spPr>
          <a:xfrm>
            <a:off x="596880" y="4903920"/>
            <a:ext cx="961200" cy="177480"/>
          </a:xfrm>
          <a:prstGeom prst="rect">
            <a:avLst/>
          </a:prstGeom>
          <a:noFill/>
          <a:ln w="0">
            <a:noFill/>
          </a:ln>
        </p:spPr>
        <p:style>
          <a:lnRef idx="0"/>
          <a:fillRef idx="0"/>
          <a:effectRef idx="0"/>
          <a:fontRef idx="minor"/>
        </p:style>
        <p:txBody>
          <a:bodyPr lIns="71640" rIns="71640" tIns="35640" bIns="35640" anchor="t">
            <a:spAutoFit/>
          </a:bodyPr>
          <a:p>
            <a:pPr>
              <a:lnSpc>
                <a:spcPct val="100000"/>
              </a:lnSpc>
              <a:buNone/>
            </a:pPr>
            <a:fld id="{EA80B9F3-D91E-4D11-ADE6-16802E520606}" type="slidenum">
              <a:rPr b="0" lang="de-DE" sz="700" spc="-1" strike="noStrike">
                <a:solidFill>
                  <a:srgbClr val="ffffff"/>
                </a:solidFill>
                <a:latin typeface="Arial"/>
                <a:ea typeface="ヒラギノ角ゴ Pro W3"/>
              </a:rPr>
              <a:t>&lt;number&gt;</a:t>
            </a:fld>
            <a:endParaRPr b="0" lang="en-US" sz="700" spc="-1" strike="noStrike">
              <a:latin typeface="Arial"/>
            </a:endParaRPr>
          </a:p>
        </p:txBody>
      </p:sp>
      <p:pic>
        <p:nvPicPr>
          <p:cNvPr id="46" name="Bild 6" descr="Twincore-w.gif"/>
          <p:cNvPicPr/>
          <p:nvPr/>
        </p:nvPicPr>
        <p:blipFill>
          <a:blip r:embed="rId2"/>
          <a:stretch/>
        </p:blipFill>
        <p:spPr>
          <a:xfrm>
            <a:off x="8244000" y="4896000"/>
            <a:ext cx="632880" cy="169200"/>
          </a:xfrm>
          <a:prstGeom prst="rect">
            <a:avLst/>
          </a:prstGeom>
          <a:ln w="0">
            <a:noFill/>
          </a:ln>
        </p:spPr>
      </p:pic>
      <p:sp>
        <p:nvSpPr>
          <p:cNvPr id="4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48"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slideLayout" Target="../slideLayouts/slideLayout1.xml"/><Relationship Id="rId6"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slideLayout" Target="../slideLayouts/slideLayout13.xml"/><Relationship Id="rId5"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slideLayout" Target="../slideLayouts/slideLayout13.xml"/><Relationship Id="rId4"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13.xml"/><Relationship Id="rId4"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13.xml"/><Relationship Id="rId4"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slideLayout" Target="../slideLayouts/slideLayout13.xml"/><Relationship Id="rId4"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13.xml"/><Relationship Id="rId4"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43.jpe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44.gif"/><Relationship Id="rId2" Type="http://schemas.openxmlformats.org/officeDocument/2006/relationships/image" Target="../media/image45.gif"/><Relationship Id="rId3"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3.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13.xml"/><Relationship Id="rId4"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13.xml"/><Relationship Id="rId4"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52.jpe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jpeg"/><Relationship Id="rId3" Type="http://schemas.openxmlformats.org/officeDocument/2006/relationships/image" Target="../media/image13.jpeg"/><Relationship Id="rId4" Type="http://schemas.openxmlformats.org/officeDocument/2006/relationships/slideLayout" Target="../slideLayouts/slideLayout13.xml"/><Relationship Id="rId5"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slideLayout" Target="../slideLayouts/slideLayout13.xml"/><Relationship Id="rId6"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1" name="Grafik 50" descr=""/>
          <p:cNvPicPr/>
          <p:nvPr/>
        </p:nvPicPr>
        <p:blipFill>
          <a:blip r:embed="rId1"/>
          <a:stretch/>
        </p:blipFill>
        <p:spPr>
          <a:xfrm>
            <a:off x="0" y="2743200"/>
            <a:ext cx="9127800" cy="2384280"/>
          </a:xfrm>
          <a:prstGeom prst="rect">
            <a:avLst/>
          </a:prstGeom>
          <a:ln w="0">
            <a:noFill/>
          </a:ln>
        </p:spPr>
      </p:pic>
      <p:sp>
        <p:nvSpPr>
          <p:cNvPr id="92" name="Rechteck 7"/>
          <p:cNvSpPr/>
          <p:nvPr/>
        </p:nvSpPr>
        <p:spPr>
          <a:xfrm>
            <a:off x="531000" y="1600200"/>
            <a:ext cx="8597160" cy="1486800"/>
          </a:xfrm>
          <a:prstGeom prst="rect">
            <a:avLst/>
          </a:prstGeom>
          <a:solidFill>
            <a:srgbClr val="0d386b"/>
          </a:solidFill>
          <a:ln w="0">
            <a:noFill/>
          </a:ln>
        </p:spPr>
        <p:style>
          <a:lnRef idx="0"/>
          <a:fillRef idx="0"/>
          <a:effectRef idx="0"/>
          <a:fontRef idx="minor"/>
        </p:style>
      </p:sp>
      <p:pic>
        <p:nvPicPr>
          <p:cNvPr id="93" name="Grafik 52" descr=""/>
          <p:cNvPicPr/>
          <p:nvPr/>
        </p:nvPicPr>
        <p:blipFill>
          <a:blip r:embed="rId2"/>
          <a:stretch/>
        </p:blipFill>
        <p:spPr>
          <a:xfrm>
            <a:off x="6744960" y="3200400"/>
            <a:ext cx="554040" cy="556200"/>
          </a:xfrm>
          <a:prstGeom prst="rect">
            <a:avLst/>
          </a:prstGeom>
          <a:ln w="0">
            <a:noFill/>
          </a:ln>
        </p:spPr>
      </p:pic>
      <p:pic>
        <p:nvPicPr>
          <p:cNvPr id="94" name="Grafik 53" descr=""/>
          <p:cNvPicPr/>
          <p:nvPr/>
        </p:nvPicPr>
        <p:blipFill>
          <a:blip r:embed="rId3"/>
          <a:stretch/>
        </p:blipFill>
        <p:spPr>
          <a:xfrm>
            <a:off x="7315200" y="3299400"/>
            <a:ext cx="1127160" cy="799200"/>
          </a:xfrm>
          <a:prstGeom prst="rect">
            <a:avLst/>
          </a:prstGeom>
          <a:ln w="0">
            <a:noFill/>
          </a:ln>
        </p:spPr>
      </p:pic>
      <p:pic>
        <p:nvPicPr>
          <p:cNvPr id="95" name="Grafik 54" descr=""/>
          <p:cNvPicPr/>
          <p:nvPr/>
        </p:nvPicPr>
        <p:blipFill>
          <a:blip r:embed="rId4"/>
          <a:stretch/>
        </p:blipFill>
        <p:spPr>
          <a:xfrm>
            <a:off x="5486400" y="3657600"/>
            <a:ext cx="1012680" cy="1012680"/>
          </a:xfrm>
          <a:prstGeom prst="rect">
            <a:avLst/>
          </a:prstGeom>
          <a:ln w="0">
            <a:noFill/>
          </a:ln>
        </p:spPr>
      </p:pic>
      <p:sp>
        <p:nvSpPr>
          <p:cNvPr id="96" name="PlaceHolder 3"/>
          <p:cNvSpPr/>
          <p:nvPr/>
        </p:nvSpPr>
        <p:spPr>
          <a:xfrm>
            <a:off x="668880" y="2533680"/>
            <a:ext cx="7544880" cy="553320"/>
          </a:xfrm>
          <a:prstGeom prst="rect">
            <a:avLst/>
          </a:prstGeom>
          <a:noFill/>
          <a:ln w="0">
            <a:noFill/>
          </a:ln>
        </p:spPr>
        <p:style>
          <a:lnRef idx="0"/>
          <a:fillRef idx="0"/>
          <a:effectRef idx="0"/>
          <a:fontRef idx="minor"/>
        </p:style>
        <p:txBody>
          <a:bodyPr numCol="1" spcCol="0" lIns="0" rIns="0" tIns="0" bIns="0" anchor="t">
            <a:noAutofit/>
          </a:bodyPr>
          <a:p>
            <a:pPr>
              <a:lnSpc>
                <a:spcPct val="110000"/>
              </a:lnSpc>
              <a:spcBef>
                <a:spcPts val="181"/>
              </a:spcBef>
              <a:buNone/>
              <a:tabLst>
                <a:tab algn="l" pos="0"/>
              </a:tabLst>
            </a:pPr>
            <a:r>
              <a:rPr b="0" lang="de-DE" sz="900" spc="-1" strike="noStrike">
                <a:solidFill>
                  <a:srgbClr val="ffffff"/>
                </a:solidFill>
                <a:latin typeface="Arial"/>
                <a:ea typeface="ヒラギノ角ゴ Pro W3"/>
              </a:rPr>
              <a:t>Sergej Ruff</a:t>
            </a:r>
            <a:endParaRPr b="0" lang="en-US" sz="900" spc="-1" strike="noStrike">
              <a:latin typeface="Arial"/>
            </a:endParaRPr>
          </a:p>
          <a:p>
            <a:pPr>
              <a:lnSpc>
                <a:spcPct val="110000"/>
              </a:lnSpc>
              <a:spcBef>
                <a:spcPts val="181"/>
              </a:spcBef>
              <a:buNone/>
              <a:tabLst>
                <a:tab algn="l" pos="0"/>
              </a:tabLst>
            </a:pPr>
            <a:r>
              <a:rPr b="0" lang="de-DE" sz="900" spc="-1" strike="noStrike">
                <a:solidFill>
                  <a:srgbClr val="ffffff"/>
                </a:solidFill>
                <a:latin typeface="Arial"/>
                <a:ea typeface="ヒラギノ角ゴ Pro W3"/>
              </a:rPr>
              <a:t>Twincore - RG Computational Virology</a:t>
            </a:r>
            <a:endParaRPr b="0" lang="en-US" sz="900" spc="-1" strike="noStrike">
              <a:latin typeface="Arial"/>
            </a:endParaRPr>
          </a:p>
          <a:p>
            <a:pPr>
              <a:lnSpc>
                <a:spcPct val="110000"/>
              </a:lnSpc>
              <a:spcBef>
                <a:spcPts val="181"/>
              </a:spcBef>
              <a:buNone/>
              <a:tabLst>
                <a:tab algn="l" pos="0"/>
              </a:tabLst>
            </a:pPr>
            <a:r>
              <a:rPr b="0" lang="de-DE" sz="900" spc="-1" strike="noStrike">
                <a:solidFill>
                  <a:srgbClr val="ffffff"/>
                </a:solidFill>
                <a:latin typeface="Arial"/>
                <a:ea typeface="ヒラギノ角ゴ Pro W3"/>
              </a:rPr>
              <a:t>29 October 2024</a:t>
            </a:r>
            <a:endParaRPr b="0" lang="en-US" sz="900" spc="-1" strike="noStrike">
              <a:latin typeface="Arial"/>
            </a:endParaRPr>
          </a:p>
        </p:txBody>
      </p:sp>
      <p:sp>
        <p:nvSpPr>
          <p:cNvPr id="97" name="Rechteck 56"/>
          <p:cNvSpPr/>
          <p:nvPr/>
        </p:nvSpPr>
        <p:spPr>
          <a:xfrm>
            <a:off x="685800" y="1600200"/>
            <a:ext cx="8442360" cy="75420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buNone/>
            </a:pPr>
            <a:r>
              <a:rPr b="0" lang="en-US" sz="2400" spc="-1" strike="noStrike">
                <a:solidFill>
                  <a:srgbClr val="ffffff"/>
                </a:solidFill>
                <a:latin typeface="Arial"/>
                <a:ea typeface="ヒラギノ角ゴ Pro W3"/>
              </a:rPr>
              <a:t>Virome characterisation from unprocessed local and publicly available sequencing data</a:t>
            </a:r>
            <a:endParaRPr b="0" lang="en-US" sz="2400" spc="-1" strike="noStrike">
              <a:latin typeface="Arial"/>
            </a:endParaRPr>
          </a:p>
        </p:txBody>
      </p:sp>
      <p:sp>
        <p:nvSpPr>
          <p:cNvPr id="98" name="Rechteck 57"/>
          <p:cNvSpPr/>
          <p:nvPr/>
        </p:nvSpPr>
        <p:spPr>
          <a:xfrm>
            <a:off x="4343400" y="2514600"/>
            <a:ext cx="4784760" cy="44136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buNone/>
            </a:pPr>
            <a:r>
              <a:rPr b="0" lang="en-US" sz="1800" spc="-1" strike="noStrike">
                <a:solidFill>
                  <a:srgbClr val="ffffff"/>
                </a:solidFill>
                <a:latin typeface="Ariel"/>
                <a:ea typeface="ヒラギノ角ゴ Pro W3"/>
              </a:rPr>
              <a:t>VirusHunterGatherer and Virusparies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41" name="PlaceHolder 6"/>
          <p:cNvSpPr/>
          <p:nvPr/>
        </p:nvSpPr>
        <p:spPr>
          <a:xfrm>
            <a:off x="686160" y="573120"/>
            <a:ext cx="775584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VirusHunterGatherer hittables</a:t>
            </a:r>
            <a:endParaRPr b="0" lang="en-US" sz="1800" spc="-1" strike="noStrike">
              <a:latin typeface="Arial"/>
            </a:endParaRPr>
          </a:p>
          <a:p>
            <a:pPr>
              <a:lnSpc>
                <a:spcPct val="100000"/>
              </a:lnSpc>
              <a:spcBef>
                <a:spcPts val="360"/>
              </a:spcBef>
              <a:buNone/>
              <a:tabLst>
                <a:tab algn="l" pos="0"/>
              </a:tabLst>
            </a:pPr>
            <a:endParaRPr b="0" lang="en-US" sz="1800" spc="-1" strike="noStrike">
              <a:latin typeface="Arial"/>
            </a:endParaRPr>
          </a:p>
        </p:txBody>
      </p:sp>
      <p:pic>
        <p:nvPicPr>
          <p:cNvPr id="142" name="Grafik 1" descr=""/>
          <p:cNvPicPr/>
          <p:nvPr/>
        </p:nvPicPr>
        <p:blipFill>
          <a:blip r:embed="rId1"/>
          <a:stretch/>
        </p:blipFill>
        <p:spPr>
          <a:xfrm>
            <a:off x="64440" y="981360"/>
            <a:ext cx="4177440" cy="2921400"/>
          </a:xfrm>
          <a:prstGeom prst="rect">
            <a:avLst/>
          </a:prstGeom>
          <a:ln w="0">
            <a:noFill/>
          </a:ln>
        </p:spPr>
      </p:pic>
      <p:pic>
        <p:nvPicPr>
          <p:cNvPr id="143" name="Grafik 2" descr=""/>
          <p:cNvPicPr/>
          <p:nvPr/>
        </p:nvPicPr>
        <p:blipFill>
          <a:blip r:embed="rId2"/>
          <a:stretch/>
        </p:blipFill>
        <p:spPr>
          <a:xfrm>
            <a:off x="4505040" y="981360"/>
            <a:ext cx="4539240" cy="2921400"/>
          </a:xfrm>
          <a:prstGeom prst="rect">
            <a:avLst/>
          </a:prstGeom>
          <a:ln w="0">
            <a:noFill/>
          </a:ln>
        </p:spPr>
      </p:pic>
      <p:sp>
        <p:nvSpPr>
          <p:cNvPr id="144" name="Gerader Verbinder 6"/>
          <p:cNvSpPr/>
          <p:nvPr/>
        </p:nvSpPr>
        <p:spPr>
          <a:xfrm>
            <a:off x="208080" y="490320"/>
            <a:ext cx="245160" cy="951840"/>
          </a:xfrm>
          <a:prstGeom prst="line">
            <a:avLst/>
          </a:prstGeom>
          <a:ln>
            <a:noFill/>
          </a:ln>
        </p:spPr>
        <p:style>
          <a:lnRef idx="1">
            <a:schemeClr val="accent1"/>
          </a:lnRef>
          <a:fillRef idx="0">
            <a:schemeClr val="accent1"/>
          </a:fillRef>
          <a:effectRef idx="0">
            <a:schemeClr val="accent1"/>
          </a:effectRef>
          <a:fontRef idx="minor"/>
        </p:style>
      </p:sp>
      <p:sp>
        <p:nvSpPr>
          <p:cNvPr id="145" name="Textfeld 23"/>
          <p:cNvSpPr/>
          <p:nvPr/>
        </p:nvSpPr>
        <p:spPr>
          <a:xfrm>
            <a:off x="505440" y="4311720"/>
            <a:ext cx="6033600" cy="333000"/>
          </a:xfrm>
          <a:prstGeom prst="rect">
            <a:avLst/>
          </a:prstGeom>
          <a:noFill/>
          <a:ln w="0">
            <a:noFill/>
          </a:ln>
        </p:spPr>
        <p:style>
          <a:lnRef idx="0"/>
          <a:fillRef idx="0"/>
          <a:effectRef idx="0"/>
          <a:fontRef idx="minor"/>
        </p:style>
        <p:txBody>
          <a:bodyPr lIns="90000" rIns="90000" tIns="45000" bIns="45000" anchor="t">
            <a:spAutoFit/>
          </a:bodyPr>
          <a:p>
            <a:pPr marL="216000" indent="-216000">
              <a:lnSpc>
                <a:spcPct val="100000"/>
              </a:lnSpc>
              <a:buClr>
                <a:srgbClr val="7030a0"/>
              </a:buClr>
              <a:buFont typeface="Wingdings" charset="2"/>
              <a:buChar char=""/>
            </a:pPr>
            <a:r>
              <a:rPr b="0" lang="de-DE" sz="1600" spc="-1" strike="noStrike">
                <a:solidFill>
                  <a:srgbClr val="7030a0"/>
                </a:solidFill>
                <a:latin typeface="Arial"/>
                <a:ea typeface="DejaVu Sans"/>
              </a:rPr>
              <a:t>ViralRefSeq_taxonomy processed to extract virus family</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PlaceHolder 18"/>
          <p:cNvSpPr/>
          <p:nvPr/>
        </p:nvSpPr>
        <p:spPr>
          <a:xfrm>
            <a:off x="0" y="228240"/>
            <a:ext cx="868644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500" spc="-1" strike="noStrike">
                <a:solidFill>
                  <a:srgbClr val="666666"/>
                </a:solidFill>
                <a:latin typeface="Arial"/>
                <a:ea typeface="Arial"/>
              </a:rPr>
              <a:t>Schematic workflow of VirusHunterGatherer pipeline</a:t>
            </a:r>
            <a:endParaRPr b="0" lang="en-US" sz="1500" spc="-1" strike="noStrike">
              <a:latin typeface="Arial"/>
            </a:endParaRPr>
          </a:p>
          <a:p>
            <a:pPr>
              <a:lnSpc>
                <a:spcPct val="100000"/>
              </a:lnSpc>
              <a:spcBef>
                <a:spcPts val="360"/>
              </a:spcBef>
              <a:buNone/>
              <a:tabLst>
                <a:tab algn="l" pos="0"/>
              </a:tabLst>
            </a:pPr>
            <a:endParaRPr b="0" lang="en-US" sz="1800" spc="-1" strike="noStrike">
              <a:latin typeface="Arial"/>
            </a:endParaRPr>
          </a:p>
        </p:txBody>
      </p:sp>
      <p:sp>
        <p:nvSpPr>
          <p:cNvPr id="147" name="Gerader Verbinder 1"/>
          <p:cNvSpPr/>
          <p:nvPr/>
        </p:nvSpPr>
        <p:spPr>
          <a:xfrm>
            <a:off x="4114800" y="606960"/>
            <a:ext cx="360" cy="3736440"/>
          </a:xfrm>
          <a:prstGeom prst="line">
            <a:avLst/>
          </a:prstGeom>
          <a:ln w="0">
            <a:solidFill>
              <a:srgbClr val="3465a4"/>
            </a:solidFill>
          </a:ln>
        </p:spPr>
        <p:style>
          <a:lnRef idx="0"/>
          <a:fillRef idx="0"/>
          <a:effectRef idx="0"/>
          <a:fontRef idx="minor"/>
        </p:style>
      </p:sp>
      <p:pic>
        <p:nvPicPr>
          <p:cNvPr id="148" name="" descr=""/>
          <p:cNvPicPr/>
          <p:nvPr/>
        </p:nvPicPr>
        <p:blipFill>
          <a:blip r:embed="rId1"/>
          <a:stretch/>
        </p:blipFill>
        <p:spPr>
          <a:xfrm>
            <a:off x="228600" y="482760"/>
            <a:ext cx="3428640" cy="4336200"/>
          </a:xfrm>
          <a:prstGeom prst="rect">
            <a:avLst/>
          </a:prstGeom>
          <a:ln w="0">
            <a:noFill/>
          </a:ln>
        </p:spPr>
      </p:pic>
      <p:grpSp>
        <p:nvGrpSpPr>
          <p:cNvPr id="149" name=""/>
          <p:cNvGrpSpPr/>
          <p:nvPr/>
        </p:nvGrpSpPr>
        <p:grpSpPr>
          <a:xfrm>
            <a:off x="4565880" y="0"/>
            <a:ext cx="3891960" cy="4800240"/>
            <a:chOff x="4565880" y="0"/>
            <a:chExt cx="3891960" cy="4800240"/>
          </a:xfrm>
        </p:grpSpPr>
        <p:pic>
          <p:nvPicPr>
            <p:cNvPr id="150" name="Grafik 7" descr=""/>
            <p:cNvPicPr/>
            <p:nvPr/>
          </p:nvPicPr>
          <p:blipFill>
            <a:blip r:embed="rId2"/>
            <a:stretch/>
          </p:blipFill>
          <p:spPr>
            <a:xfrm>
              <a:off x="4565880" y="0"/>
              <a:ext cx="3891960" cy="2285640"/>
            </a:xfrm>
            <a:prstGeom prst="rect">
              <a:avLst/>
            </a:prstGeom>
            <a:ln w="0">
              <a:noFill/>
            </a:ln>
          </p:spPr>
        </p:pic>
        <p:pic>
          <p:nvPicPr>
            <p:cNvPr id="151" name="Grafik 5" descr=""/>
            <p:cNvPicPr/>
            <p:nvPr/>
          </p:nvPicPr>
          <p:blipFill>
            <a:blip r:embed="rId3"/>
            <a:stretch/>
          </p:blipFill>
          <p:spPr>
            <a:xfrm>
              <a:off x="4572000" y="2298960"/>
              <a:ext cx="3885840" cy="2501280"/>
            </a:xfrm>
            <a:prstGeom prst="rect">
              <a:avLst/>
            </a:prstGeom>
            <a:ln w="0">
              <a:noFill/>
            </a:ln>
          </p:spPr>
        </p:pic>
      </p:grpSp>
    </p:spTree>
  </p:cSld>
  <mc:AlternateContent>
    <mc:Choice Requires="p14">
      <p:transition spd="slow" p14:dur="2000"/>
    </mc:Choice>
    <mc:Fallback>
      <p:transition spd="slow"/>
    </mc:Fallback>
  </mc:AlternateContent>
  <p:timing>
    <p:tnLst>
      <p:par>
        <p:cTn id="15" dur="indefinite" restart="never" nodeType="tmRoot">
          <p:childTnLst>
            <p:seq>
              <p:cTn id="16" dur="indefinite" nodeType="mainSeq">
                <p:childTnLst>
                  <p:par>
                    <p:cTn id="17" fill="hold">
                      <p:stCondLst>
                        <p:cond delay="indefinite"/>
                      </p:stCondLst>
                      <p:childTnLst>
                        <p:par>
                          <p:cTn id="18" fill="hold">
                            <p:stCondLst>
                              <p:cond delay="0"/>
                            </p:stCondLst>
                            <p:childTnLst>
                              <p:par>
                                <p:cTn id="19" nodeType="clickEffect" fill="hold" presetClass="entr" presetID="1">
                                  <p:stCondLst>
                                    <p:cond delay="0"/>
                                  </p:stCondLst>
                                  <p:childTnLst>
                                    <p:set>
                                      <p:cBhvr>
                                        <p:cTn id="20" dur="1" fill="hold">
                                          <p:stCondLst>
                                            <p:cond delay="0"/>
                                          </p:stCondLst>
                                        </p:cTn>
                                        <p:tgtEl>
                                          <p:spTgt spid="1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6"/>
          <p:cNvSpPr/>
          <p:nvPr/>
        </p:nvSpPr>
        <p:spPr>
          <a:xfrm>
            <a:off x="173160" y="573120"/>
            <a:ext cx="775584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Virusparies</a:t>
            </a:r>
            <a:endParaRPr b="0" lang="en-US" sz="1800" spc="-1" strike="noStrike">
              <a:latin typeface="Arial"/>
            </a:endParaRPr>
          </a:p>
        </p:txBody>
      </p:sp>
      <p:pic>
        <p:nvPicPr>
          <p:cNvPr id="153" name="Grafik 6" descr=""/>
          <p:cNvPicPr/>
          <p:nvPr/>
        </p:nvPicPr>
        <p:blipFill>
          <a:blip r:embed="rId1"/>
          <a:stretch/>
        </p:blipFill>
        <p:spPr>
          <a:xfrm>
            <a:off x="228600" y="1886040"/>
            <a:ext cx="2738520" cy="1766880"/>
          </a:xfrm>
          <a:prstGeom prst="rect">
            <a:avLst/>
          </a:prstGeom>
          <a:ln w="0">
            <a:noFill/>
          </a:ln>
        </p:spPr>
      </p:pic>
      <p:grpSp>
        <p:nvGrpSpPr>
          <p:cNvPr id="154" name=""/>
          <p:cNvGrpSpPr/>
          <p:nvPr/>
        </p:nvGrpSpPr>
        <p:grpSpPr>
          <a:xfrm>
            <a:off x="2971800" y="228600"/>
            <a:ext cx="3424320" cy="2529720"/>
            <a:chOff x="2971800" y="228600"/>
            <a:chExt cx="3424320" cy="2529720"/>
          </a:xfrm>
        </p:grpSpPr>
        <p:sp>
          <p:nvSpPr>
            <p:cNvPr id="155" name=""/>
            <p:cNvSpPr/>
            <p:nvPr/>
          </p:nvSpPr>
          <p:spPr>
            <a:xfrm>
              <a:off x="4114800" y="228600"/>
              <a:ext cx="2281320" cy="452520"/>
            </a:xfrm>
            <a:prstGeom prst="rect">
              <a:avLst/>
            </a:prstGeom>
            <a:solidFill>
              <a:srgbClr val="ffff6d"/>
            </a:solidFill>
            <a:ln w="19080">
              <a:solidFill>
                <a:srgbClr val="000000"/>
              </a:solidFill>
              <a:round/>
            </a:ln>
          </p:spPr>
          <p:style>
            <a:lnRef idx="0"/>
            <a:fillRef idx="0"/>
            <a:effectRef idx="0"/>
            <a:fontRef idx="minor"/>
          </p:style>
          <p:txBody>
            <a:bodyPr lIns="99360" rIns="99360" tIns="54360" bIns="54360" anchor="ctr">
              <a:noAutofit/>
            </a:bodyPr>
            <a:p>
              <a:pPr algn="ctr">
                <a:lnSpc>
                  <a:spcPct val="100000"/>
                </a:lnSpc>
                <a:buNone/>
              </a:pPr>
              <a:r>
                <a:rPr b="0" lang="en-US" sz="1800" spc="-1" strike="noStrike">
                  <a:solidFill>
                    <a:srgbClr val="000000"/>
                  </a:solidFill>
                  <a:latin typeface="Arial"/>
                  <a:ea typeface="DejaVu Sans"/>
                </a:rPr>
                <a:t>Import/Export</a:t>
              </a:r>
              <a:endParaRPr b="0" lang="en-US" sz="1800" spc="-1" strike="noStrike">
                <a:latin typeface="Arial"/>
              </a:endParaRPr>
            </a:p>
          </p:txBody>
        </p:sp>
        <p:sp>
          <p:nvSpPr>
            <p:cNvPr id="156" name=""/>
            <p:cNvSpPr/>
            <p:nvPr/>
          </p:nvSpPr>
          <p:spPr>
            <a:xfrm flipV="1">
              <a:off x="2971800" y="447480"/>
              <a:ext cx="1138680" cy="2310120"/>
            </a:xfrm>
            <a:custGeom>
              <a:avLst/>
              <a:gdLst/>
              <a:ahLst/>
              <a:rect l="l" t="t" r="r" b="b"/>
              <a:pathLst>
                <a:path w="21600" h="21600">
                  <a:moveTo>
                    <a:pt x="0" y="0"/>
                  </a:moveTo>
                  <a:lnTo>
                    <a:pt x="21600" y="21600"/>
                  </a:lnTo>
                </a:path>
              </a:pathLst>
            </a:custGeom>
            <a:noFill/>
            <a:ln w="0">
              <a:solidFill>
                <a:srgbClr val="000000"/>
              </a:solidFill>
              <a:tailEnd len="med" type="triangle" w="med"/>
            </a:ln>
          </p:spPr>
          <p:style>
            <a:lnRef idx="0"/>
            <a:fillRef idx="0"/>
            <a:effectRef idx="0"/>
            <a:fontRef idx="minor"/>
          </p:style>
        </p:sp>
      </p:grpSp>
      <p:grpSp>
        <p:nvGrpSpPr>
          <p:cNvPr id="157" name=""/>
          <p:cNvGrpSpPr/>
          <p:nvPr/>
        </p:nvGrpSpPr>
        <p:grpSpPr>
          <a:xfrm>
            <a:off x="2971800" y="914400"/>
            <a:ext cx="3424320" cy="1857240"/>
            <a:chOff x="2971800" y="914400"/>
            <a:chExt cx="3424320" cy="1857240"/>
          </a:xfrm>
        </p:grpSpPr>
        <p:sp>
          <p:nvSpPr>
            <p:cNvPr id="158" name=""/>
            <p:cNvSpPr/>
            <p:nvPr/>
          </p:nvSpPr>
          <p:spPr>
            <a:xfrm>
              <a:off x="4114800" y="914400"/>
              <a:ext cx="2281320" cy="452520"/>
            </a:xfrm>
            <a:prstGeom prst="rect">
              <a:avLst/>
            </a:prstGeom>
            <a:solidFill>
              <a:srgbClr val="ffb66c"/>
            </a:solidFill>
            <a:ln w="19080">
              <a:solidFill>
                <a:srgbClr val="000000"/>
              </a:solidFill>
              <a:round/>
            </a:ln>
          </p:spPr>
          <p:style>
            <a:lnRef idx="0"/>
            <a:fillRef idx="0"/>
            <a:effectRef idx="0"/>
            <a:fontRef idx="minor"/>
          </p:style>
          <p:txBody>
            <a:bodyPr lIns="99360" rIns="99360" tIns="54360" bIns="54360" anchor="ctr">
              <a:noAutofit/>
            </a:bodyPr>
            <a:p>
              <a:pPr algn="ctr">
                <a:lnSpc>
                  <a:spcPct val="100000"/>
                </a:lnSpc>
                <a:buNone/>
              </a:pPr>
              <a:r>
                <a:rPr b="0" lang="en-US" sz="1800" spc="-1" strike="noStrike">
                  <a:solidFill>
                    <a:srgbClr val="000000"/>
                  </a:solidFill>
                  <a:latin typeface="Arial"/>
                  <a:ea typeface="DejaVu Sans"/>
                </a:rPr>
                <a:t>Processing</a:t>
              </a:r>
              <a:endParaRPr b="0" lang="en-US" sz="1800" spc="-1" strike="noStrike">
                <a:latin typeface="Arial"/>
              </a:endParaRPr>
            </a:p>
          </p:txBody>
        </p:sp>
        <p:sp>
          <p:nvSpPr>
            <p:cNvPr id="159" name=""/>
            <p:cNvSpPr/>
            <p:nvPr/>
          </p:nvSpPr>
          <p:spPr>
            <a:xfrm flipV="1">
              <a:off x="2971800" y="1143000"/>
              <a:ext cx="1143000" cy="1628640"/>
            </a:xfrm>
            <a:prstGeom prst="line">
              <a:avLst/>
            </a:prstGeom>
            <a:ln w="0">
              <a:solidFill>
                <a:srgbClr val="000000"/>
              </a:solidFill>
              <a:tailEnd len="med" type="triangle" w="med"/>
            </a:ln>
          </p:spPr>
          <p:style>
            <a:lnRef idx="0"/>
            <a:fillRef idx="0"/>
            <a:effectRef idx="0"/>
            <a:fontRef idx="minor"/>
          </p:style>
        </p:sp>
      </p:grpSp>
      <p:grpSp>
        <p:nvGrpSpPr>
          <p:cNvPr id="160" name=""/>
          <p:cNvGrpSpPr/>
          <p:nvPr/>
        </p:nvGrpSpPr>
        <p:grpSpPr>
          <a:xfrm>
            <a:off x="2971800" y="1600200"/>
            <a:ext cx="3424320" cy="1171440"/>
            <a:chOff x="2971800" y="1600200"/>
            <a:chExt cx="3424320" cy="1171440"/>
          </a:xfrm>
        </p:grpSpPr>
        <p:sp>
          <p:nvSpPr>
            <p:cNvPr id="161" name=""/>
            <p:cNvSpPr/>
            <p:nvPr/>
          </p:nvSpPr>
          <p:spPr>
            <a:xfrm>
              <a:off x="4114800" y="1600200"/>
              <a:ext cx="2281320" cy="452520"/>
            </a:xfrm>
            <a:prstGeom prst="rect">
              <a:avLst/>
            </a:prstGeom>
            <a:solidFill>
              <a:srgbClr val="afd095"/>
            </a:solidFill>
            <a:ln w="19080">
              <a:solidFill>
                <a:srgbClr val="000000"/>
              </a:solidFill>
              <a:round/>
            </a:ln>
          </p:spPr>
          <p:style>
            <a:lnRef idx="0"/>
            <a:fillRef idx="0"/>
            <a:effectRef idx="0"/>
            <a:fontRef idx="minor"/>
          </p:style>
          <p:txBody>
            <a:bodyPr lIns="99360" rIns="99360" tIns="54360" bIns="54360" anchor="ctr">
              <a:noAutofit/>
            </a:bodyPr>
            <a:p>
              <a:pPr algn="ctr">
                <a:lnSpc>
                  <a:spcPct val="100000"/>
                </a:lnSpc>
                <a:buNone/>
              </a:pPr>
              <a:r>
                <a:rPr b="0" lang="en-US" sz="1800" spc="-1" strike="noStrike">
                  <a:solidFill>
                    <a:srgbClr val="000000"/>
                  </a:solidFill>
                  <a:latin typeface="Arial"/>
                  <a:ea typeface="DejaVu Sans"/>
                </a:rPr>
                <a:t>Summary Statistics</a:t>
              </a:r>
              <a:endParaRPr b="0" lang="en-US" sz="1800" spc="-1" strike="noStrike">
                <a:latin typeface="Arial"/>
              </a:endParaRPr>
            </a:p>
          </p:txBody>
        </p:sp>
        <p:sp>
          <p:nvSpPr>
            <p:cNvPr id="162" name=""/>
            <p:cNvSpPr/>
            <p:nvPr/>
          </p:nvSpPr>
          <p:spPr>
            <a:xfrm flipV="1">
              <a:off x="2971800" y="1828800"/>
              <a:ext cx="1143000" cy="942840"/>
            </a:xfrm>
            <a:prstGeom prst="line">
              <a:avLst/>
            </a:prstGeom>
            <a:ln w="0">
              <a:solidFill>
                <a:srgbClr val="000000"/>
              </a:solidFill>
              <a:tailEnd len="med" type="triangle" w="med"/>
            </a:ln>
          </p:spPr>
          <p:style>
            <a:lnRef idx="0"/>
            <a:fillRef idx="0"/>
            <a:effectRef idx="0"/>
            <a:fontRef idx="minor"/>
          </p:style>
        </p:sp>
      </p:grpSp>
      <p:grpSp>
        <p:nvGrpSpPr>
          <p:cNvPr id="163" name=""/>
          <p:cNvGrpSpPr/>
          <p:nvPr/>
        </p:nvGrpSpPr>
        <p:grpSpPr>
          <a:xfrm>
            <a:off x="2971800" y="2286000"/>
            <a:ext cx="2738520" cy="1366920"/>
            <a:chOff x="2971800" y="2286000"/>
            <a:chExt cx="2738520" cy="1366920"/>
          </a:xfrm>
        </p:grpSpPr>
        <p:pic>
          <p:nvPicPr>
            <p:cNvPr id="164" name="" descr=""/>
            <p:cNvPicPr/>
            <p:nvPr/>
          </p:nvPicPr>
          <p:blipFill>
            <a:blip r:embed="rId2"/>
            <a:stretch/>
          </p:blipFill>
          <p:spPr>
            <a:xfrm>
              <a:off x="4660200" y="2286000"/>
              <a:ext cx="1050120" cy="1366920"/>
            </a:xfrm>
            <a:prstGeom prst="rect">
              <a:avLst/>
            </a:prstGeom>
            <a:ln w="0">
              <a:noFill/>
            </a:ln>
          </p:spPr>
        </p:pic>
        <p:sp>
          <p:nvSpPr>
            <p:cNvPr id="165" name=""/>
            <p:cNvSpPr/>
            <p:nvPr/>
          </p:nvSpPr>
          <p:spPr>
            <a:xfrm>
              <a:off x="2971800" y="2771640"/>
              <a:ext cx="1600200" cy="200160"/>
            </a:xfrm>
            <a:prstGeom prst="line">
              <a:avLst/>
            </a:prstGeom>
            <a:ln w="0">
              <a:solidFill>
                <a:srgbClr val="000000"/>
              </a:solidFill>
              <a:tailEnd len="med" type="triangle" w="med"/>
            </a:ln>
          </p:spPr>
          <p:style>
            <a:lnRef idx="0"/>
            <a:fillRef idx="0"/>
            <a:effectRef idx="0"/>
            <a:fontRef idx="minor"/>
          </p:style>
        </p:sp>
      </p:grpSp>
      <p:grpSp>
        <p:nvGrpSpPr>
          <p:cNvPr id="166" name=""/>
          <p:cNvGrpSpPr/>
          <p:nvPr/>
        </p:nvGrpSpPr>
        <p:grpSpPr>
          <a:xfrm>
            <a:off x="2971800" y="2771640"/>
            <a:ext cx="3424320" cy="2008080"/>
            <a:chOff x="2971800" y="2771640"/>
            <a:chExt cx="3424320" cy="2008080"/>
          </a:xfrm>
        </p:grpSpPr>
        <p:pic>
          <p:nvPicPr>
            <p:cNvPr id="167" name="" descr=""/>
            <p:cNvPicPr/>
            <p:nvPr/>
          </p:nvPicPr>
          <p:blipFill>
            <a:blip r:embed="rId3"/>
            <a:stretch/>
          </p:blipFill>
          <p:spPr>
            <a:xfrm>
              <a:off x="4114800" y="3886200"/>
              <a:ext cx="2281320" cy="893520"/>
            </a:xfrm>
            <a:prstGeom prst="rect">
              <a:avLst/>
            </a:prstGeom>
            <a:ln w="0">
              <a:noFill/>
            </a:ln>
          </p:spPr>
        </p:pic>
        <p:sp>
          <p:nvSpPr>
            <p:cNvPr id="168" name=""/>
            <p:cNvSpPr/>
            <p:nvPr/>
          </p:nvSpPr>
          <p:spPr>
            <a:xfrm>
              <a:off x="2971800" y="2771640"/>
              <a:ext cx="1143000" cy="1571760"/>
            </a:xfrm>
            <a:prstGeom prst="line">
              <a:avLst/>
            </a:prstGeom>
            <a:ln w="0">
              <a:solidFill>
                <a:srgbClr val="000000"/>
              </a:solidFill>
              <a:tailEnd len="med" type="triangle" w="med"/>
            </a:ln>
          </p:spPr>
          <p:style>
            <a:lnRef idx="0"/>
            <a:fillRef idx="0"/>
            <a:effectRef idx="0"/>
            <a:fontRef idx="minor"/>
          </p:style>
        </p:sp>
      </p:grpSp>
      <p:grpSp>
        <p:nvGrpSpPr>
          <p:cNvPr id="169" name=""/>
          <p:cNvGrpSpPr/>
          <p:nvPr/>
        </p:nvGrpSpPr>
        <p:grpSpPr>
          <a:xfrm>
            <a:off x="6631920" y="231120"/>
            <a:ext cx="2507400" cy="4338720"/>
            <a:chOff x="6631920" y="231120"/>
            <a:chExt cx="2507400" cy="4338720"/>
          </a:xfrm>
        </p:grpSpPr>
        <p:sp>
          <p:nvSpPr>
            <p:cNvPr id="170" name=""/>
            <p:cNvSpPr/>
            <p:nvPr/>
          </p:nvSpPr>
          <p:spPr>
            <a:xfrm>
              <a:off x="7086600" y="2260080"/>
              <a:ext cx="2052720" cy="18525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800" spc="-1" strike="noStrike">
                  <a:solidFill>
                    <a:srgbClr val="000000"/>
                  </a:solidFill>
                  <a:latin typeface="Arial"/>
                  <a:ea typeface="DejaVu Sans"/>
                </a:rPr>
                <a:t>Reports</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endParaRPr b="0" lang="en-US" sz="1800" spc="-1" strike="noStrike">
                <a:latin typeface="Arial"/>
              </a:endParaRPr>
            </a:p>
          </p:txBody>
        </p:sp>
        <p:sp>
          <p:nvSpPr>
            <p:cNvPr id="171" name=""/>
            <p:cNvSpPr/>
            <p:nvPr/>
          </p:nvSpPr>
          <p:spPr>
            <a:xfrm>
              <a:off x="6631920" y="231120"/>
              <a:ext cx="223920" cy="4338720"/>
            </a:xfrm>
            <a:custGeom>
              <a:avLst/>
              <a:gdLst/>
              <a:ahLst/>
              <a:rect l="l" t="t" r="r" b="b"/>
              <a:pathLst>
                <a:path w="21600" h="21600">
                  <a:moveTo>
                    <a:pt x="0" y="0"/>
                  </a:moveTo>
                  <a:cubicBezTo>
                    <a:pt x="5400" y="0"/>
                    <a:pt x="10800" y="900"/>
                    <a:pt x="10800" y="1800"/>
                  </a:cubicBezTo>
                  <a:lnTo>
                    <a:pt x="10800" y="9000"/>
                  </a:lnTo>
                  <a:cubicBezTo>
                    <a:pt x="10800" y="9900"/>
                    <a:pt x="16200" y="10800"/>
                    <a:pt x="21600" y="10800"/>
                  </a:cubicBezTo>
                  <a:cubicBezTo>
                    <a:pt x="16200" y="10800"/>
                    <a:pt x="10800" y="11700"/>
                    <a:pt x="10800" y="12600"/>
                  </a:cubicBezTo>
                  <a:lnTo>
                    <a:pt x="10800" y="19800"/>
                  </a:lnTo>
                  <a:cubicBezTo>
                    <a:pt x="10800" y="20700"/>
                    <a:pt x="5400" y="21600"/>
                    <a:pt x="0" y="21600"/>
                  </a:cubicBezTo>
                </a:path>
              </a:pathLst>
            </a:custGeom>
            <a:noFill/>
            <a:ln w="19080">
              <a:solidFill>
                <a:srgbClr val="000000"/>
              </a:solidFill>
              <a:round/>
            </a:ln>
          </p:spPr>
          <p:style>
            <a:lnRef idx="0"/>
            <a:fillRef idx="0"/>
            <a:effectRef idx="0"/>
            <a:fontRef idx="minor"/>
          </p:style>
        </p:sp>
      </p:grpSp>
    </p:spTree>
  </p:cSld>
  <mc:AlternateContent>
    <mc:Choice Requires="p14">
      <p:transition spd="slow" p14:dur="2000"/>
    </mc:Choice>
    <mc:Fallback>
      <p:transition spd="slow"/>
    </mc:Fallback>
  </mc:AlternateContent>
  <p:timing>
    <p:tnLst>
      <p:par>
        <p:cTn id="21" dur="indefinite" restart="never" nodeType="tmRoot">
          <p:childTnLst>
            <p:seq>
              <p:cTn id="22" dur="indefinite" nodeType="mainSeq">
                <p:childTnLst>
                  <p:par>
                    <p:cTn id="23" fill="hold">
                      <p:stCondLst>
                        <p:cond delay="indefinite"/>
                      </p:stCondLst>
                      <p:childTnLst>
                        <p:par>
                          <p:cTn id="24" fill="hold">
                            <p:stCondLst>
                              <p:cond delay="0"/>
                            </p:stCondLst>
                            <p:childTnLst>
                              <p:par>
                                <p:cTn id="25" nodeType="clickEffect" fill="hold" presetClass="entr" presetID="1">
                                  <p:stCondLst>
                                    <p:cond delay="0"/>
                                  </p:stCondLst>
                                  <p:childTnLst>
                                    <p:set>
                                      <p:cBhvr>
                                        <p:cTn id="26" dur="1" fill="hold">
                                          <p:stCondLst>
                                            <p:cond delay="0"/>
                                          </p:stCondLst>
                                        </p:cTn>
                                        <p:tgtEl>
                                          <p:spTgt spid="1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nodeType="clickEffect" fill="hold" presetClass="entr" presetID="1">
                                  <p:stCondLst>
                                    <p:cond delay="0"/>
                                  </p:stCondLst>
                                  <p:childTnLst>
                                    <p:set>
                                      <p:cBhvr>
                                        <p:cTn id="30" dur="1" fill="hold">
                                          <p:stCondLst>
                                            <p:cond delay="0"/>
                                          </p:stCondLst>
                                        </p:cTn>
                                        <p:tgtEl>
                                          <p:spTgt spid="1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nodeType="clickEffect" fill="hold" presetClass="entr" presetID="1">
                                  <p:stCondLst>
                                    <p:cond delay="0"/>
                                  </p:stCondLst>
                                  <p:childTnLst>
                                    <p:set>
                                      <p:cBhvr>
                                        <p:cTn id="34" dur="1" fill="hold">
                                          <p:stCondLst>
                                            <p:cond delay="0"/>
                                          </p:stCondLst>
                                        </p:cTn>
                                        <p:tgtEl>
                                          <p:spTgt spid="16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nodeType="clickEffect" fill="hold" presetClass="entr" presetID="1">
                                  <p:stCondLst>
                                    <p:cond delay="0"/>
                                  </p:stCondLst>
                                  <p:childTnLst>
                                    <p:set>
                                      <p:cBhvr>
                                        <p:cTn id="38" dur="1" fill="hold">
                                          <p:stCondLst>
                                            <p:cond delay="0"/>
                                          </p:stCondLst>
                                        </p:cTn>
                                        <p:tgtEl>
                                          <p:spTgt spid="16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nodeType="clickEffect" fill="hold" presetClass="entr" presetID="1">
                                  <p:stCondLst>
                                    <p:cond delay="0"/>
                                  </p:stCondLst>
                                  <p:childTnLst>
                                    <p:set>
                                      <p:cBhvr>
                                        <p:cTn id="42" dur="1" fill="hold">
                                          <p:stCondLst>
                                            <p:cond delay="0"/>
                                          </p:stCondLst>
                                        </p:cTn>
                                        <p:tgtEl>
                                          <p:spTgt spid="16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nodeType="clickEffect" fill="hold" presetClass="entr" presetID="1">
                                  <p:stCondLst>
                                    <p:cond delay="0"/>
                                  </p:stCondLst>
                                  <p:childTnLst>
                                    <p:set>
                                      <p:cBhvr>
                                        <p:cTn id="46"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PlaceHolder 1"/>
          <p:cNvSpPr>
            <a:spLocks noGrp="1"/>
          </p:cNvSpPr>
          <p:nvPr>
            <p:ph type="title"/>
          </p:nvPr>
        </p:nvSpPr>
        <p:spPr>
          <a:xfrm>
            <a:off x="790920" y="1843920"/>
            <a:ext cx="7545240" cy="610560"/>
          </a:xfrm>
          <a:prstGeom prst="rect">
            <a:avLst/>
          </a:prstGeom>
          <a:noFill/>
          <a:ln w="0">
            <a:noFill/>
          </a:ln>
        </p:spPr>
        <p:txBody>
          <a:bodyPr numCol="1" spcCol="0" lIns="0" rIns="0" tIns="0" bIns="0" anchor="ctr">
            <a:noAutofit/>
          </a:bodyPr>
          <a:p>
            <a:pPr algn="ctr">
              <a:lnSpc>
                <a:spcPct val="100000"/>
              </a:lnSpc>
              <a:buNone/>
              <a:tabLst>
                <a:tab algn="l" pos="0"/>
              </a:tabLst>
            </a:pPr>
            <a:r>
              <a:rPr b="0" lang="en-US" sz="4400" spc="-1" strike="noStrike">
                <a:solidFill>
                  <a:srgbClr val="000000"/>
                </a:solidFill>
                <a:latin typeface="Arial"/>
                <a:ea typeface="DejaVu Sans"/>
              </a:rPr>
              <a:t>Taubert data</a:t>
            </a:r>
            <a:endParaRPr b="0" lang="en-US" sz="4400" spc="-1" strike="noStrike">
              <a:latin typeface="Arial"/>
            </a:endParaRPr>
          </a:p>
        </p:txBody>
      </p:sp>
      <p:sp>
        <p:nvSpPr>
          <p:cNvPr id="173" name="Rechteck 61"/>
          <p:cNvSpPr/>
          <p:nvPr/>
        </p:nvSpPr>
        <p:spPr>
          <a:xfrm>
            <a:off x="1600200" y="3200400"/>
            <a:ext cx="6388200" cy="90180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1" i="1" lang="en-US" sz="1600" spc="-1" strike="noStrike">
                <a:solidFill>
                  <a:srgbClr val="2a6099"/>
                </a:solidFill>
                <a:latin typeface="Arial"/>
                <a:ea typeface="DejaVu Sans"/>
              </a:rPr>
              <a:t>Taubert – Department of Gastroenterology,Hepatology, Infectious Diseases and Endocrinology.</a:t>
            </a:r>
            <a:endParaRPr b="0" lang="en-US" sz="1600" spc="-1" strike="noStrike">
              <a:latin typeface="Arial"/>
            </a:endParaRPr>
          </a:p>
          <a:p>
            <a:pPr marL="216000" indent="-216000">
              <a:lnSpc>
                <a:spcPct val="100000"/>
              </a:lnSpc>
              <a:buClr>
                <a:srgbClr val="000000"/>
              </a:buClr>
              <a:buSzPct val="45000"/>
              <a:buFont typeface="Wingdings" charset="2"/>
              <a:buChar char=""/>
            </a:pPr>
            <a:r>
              <a:rPr b="1" i="1" lang="en-US" sz="1600" spc="-1" strike="noStrike">
                <a:solidFill>
                  <a:srgbClr val="2a6099"/>
                </a:solidFill>
                <a:latin typeface="Arial"/>
                <a:ea typeface="DejaVu Sans"/>
              </a:rPr>
              <a:t>Local files from Taubert.</a:t>
            </a:r>
            <a:endParaRPr b="0" lang="en-US" sz="1600" spc="-1" strike="noStrike">
              <a:latin typeface="Arial"/>
            </a:endParaRPr>
          </a:p>
          <a:p>
            <a:pPr marL="216000" indent="-216000">
              <a:lnSpc>
                <a:spcPct val="100000"/>
              </a:lnSpc>
              <a:buClr>
                <a:srgbClr val="000000"/>
              </a:buClr>
              <a:buSzPct val="45000"/>
              <a:buFont typeface="Wingdings" charset="2"/>
              <a:buChar char=""/>
            </a:pPr>
            <a:r>
              <a:rPr b="1" i="1" lang="en-US" sz="1600" spc="-1" strike="noStrike">
                <a:solidFill>
                  <a:srgbClr val="2a6099"/>
                </a:solidFill>
                <a:latin typeface="Arial"/>
                <a:ea typeface="DejaVu Sans"/>
              </a:rPr>
              <a:t>Samples: RNA sequencing data from liver transplant patient samples.</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PlaceHolder 6"/>
          <p:cNvSpPr/>
          <p:nvPr/>
        </p:nvSpPr>
        <p:spPr>
          <a:xfrm>
            <a:off x="686160" y="573120"/>
            <a:ext cx="775584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Taubert data – liver sequencing data</a:t>
            </a:r>
            <a:endParaRPr b="0" lang="en-US" sz="1800" spc="-1" strike="noStrike">
              <a:latin typeface="Arial"/>
            </a:endParaRPr>
          </a:p>
        </p:txBody>
      </p:sp>
      <p:pic>
        <p:nvPicPr>
          <p:cNvPr id="175" name="Grafik 2" descr=""/>
          <p:cNvPicPr/>
          <p:nvPr/>
        </p:nvPicPr>
        <p:blipFill>
          <a:blip r:embed="rId1"/>
          <a:stretch/>
        </p:blipFill>
        <p:spPr>
          <a:xfrm>
            <a:off x="686160" y="917640"/>
            <a:ext cx="5429880" cy="3844800"/>
          </a:xfrm>
          <a:prstGeom prst="rect">
            <a:avLst/>
          </a:prstGeom>
          <a:ln w="0">
            <a:noFill/>
          </a:ln>
        </p:spPr>
      </p:pic>
      <p:sp>
        <p:nvSpPr>
          <p:cNvPr id="176" name=""/>
          <p:cNvSpPr/>
          <p:nvPr/>
        </p:nvSpPr>
        <p:spPr>
          <a:xfrm>
            <a:off x="6172200" y="969480"/>
            <a:ext cx="2739960" cy="15418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1" lang="en-US" sz="1400" spc="-1" strike="noStrike">
                <a:solidFill>
                  <a:srgbClr val="000000"/>
                </a:solidFill>
                <a:latin typeface="Arial"/>
                <a:ea typeface="DejaVu Sans"/>
              </a:rPr>
              <a:t>Liver samples categorized into groups</a:t>
            </a:r>
            <a:endParaRPr b="0" lang="en-US" sz="1400" spc="-1" strike="noStrike">
              <a:latin typeface="Arial"/>
            </a:endParaRPr>
          </a:p>
          <a:p>
            <a:pPr>
              <a:lnSpc>
                <a:spcPct val="100000"/>
              </a:lnSpc>
              <a:buNone/>
            </a:pPr>
            <a:endParaRPr b="0" lang="en-US" sz="1400" spc="-1" strike="noStrike">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Arial"/>
                <a:ea typeface="DejaVu Sans"/>
              </a:rPr>
              <a:t>No rejection.</a:t>
            </a:r>
            <a:endParaRPr b="0" lang="en-US" sz="1400" spc="-1" strike="noStrike">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Arial"/>
                <a:ea typeface="DejaVu Sans"/>
              </a:rPr>
              <a:t>T-cell mediated rejection.</a:t>
            </a:r>
            <a:endParaRPr b="0" lang="en-US" sz="1400" spc="-1" strike="noStrike">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Arial"/>
                <a:ea typeface="DejaVu Sans"/>
              </a:rPr>
              <a:t>Antibody-mediated rejection.</a:t>
            </a:r>
            <a:endParaRPr b="0" lang="en-US" sz="1400" spc="-1" strike="noStrike">
              <a:latin typeface="Arial"/>
            </a:endParaRPr>
          </a:p>
          <a:p>
            <a:pPr>
              <a:lnSpc>
                <a:spcPct val="100000"/>
              </a:lnSpc>
              <a:buNone/>
            </a:pPr>
            <a:endParaRPr b="0" lang="en-US" sz="1800" spc="-1" strike="noStrike">
              <a:latin typeface="Arial"/>
            </a:endParaRPr>
          </a:p>
        </p:txBody>
      </p:sp>
      <p:sp>
        <p:nvSpPr>
          <p:cNvPr id="177" name=""/>
          <p:cNvSpPr/>
          <p:nvPr/>
        </p:nvSpPr>
        <p:spPr>
          <a:xfrm>
            <a:off x="6119280" y="2743200"/>
            <a:ext cx="2792880" cy="2054160"/>
          </a:xfrm>
          <a:prstGeom prst="rect">
            <a:avLst/>
          </a:prstGeom>
          <a:solidFill>
            <a:srgbClr val="ffffff"/>
          </a:solidFill>
          <a:ln w="19080">
            <a:solidFill>
              <a:srgbClr val="000000"/>
            </a:solidFill>
            <a:round/>
          </a:ln>
        </p:spPr>
        <p:style>
          <a:lnRef idx="0"/>
          <a:fillRef idx="0"/>
          <a:effectRef idx="0"/>
          <a:fontRef idx="minor"/>
        </p:style>
        <p:txBody>
          <a:bodyPr lIns="99360" rIns="99360" tIns="54360" bIns="54360" anchor="ctr">
            <a:noAutofit/>
          </a:bodyPr>
          <a:p>
            <a:pPr algn="just">
              <a:lnSpc>
                <a:spcPct val="100000"/>
              </a:lnSpc>
              <a:buNone/>
            </a:pPr>
            <a:r>
              <a:rPr b="0" lang="en-US" sz="1400" spc="-1" strike="noStrike">
                <a:solidFill>
                  <a:srgbClr val="000000"/>
                </a:solidFill>
                <a:latin typeface="Arial"/>
                <a:ea typeface="DejaVu Sans"/>
              </a:rPr>
              <a:t>Taubert proposed reasons for liver rejection independent of viruses.</a:t>
            </a:r>
            <a:endParaRPr b="0" lang="en-US" sz="1400" spc="-1" strike="noStrike">
              <a:latin typeface="Arial"/>
            </a:endParaRPr>
          </a:p>
          <a:p>
            <a:pPr algn="ctr">
              <a:lnSpc>
                <a:spcPct val="100000"/>
              </a:lnSpc>
              <a:buNone/>
            </a:pPr>
            <a:endParaRPr b="0" lang="en-US" sz="1400" spc="-1" strike="noStrike">
              <a:latin typeface="Arial"/>
            </a:endParaRPr>
          </a:p>
          <a:p>
            <a:pPr algn="ctr">
              <a:lnSpc>
                <a:spcPct val="100000"/>
              </a:lnSpc>
              <a:buNone/>
            </a:pPr>
            <a:endParaRPr b="0" lang="en-US" sz="1400" spc="-1" strike="noStrike">
              <a:latin typeface="Arial"/>
            </a:endParaRPr>
          </a:p>
          <a:p>
            <a:pPr algn="ctr">
              <a:lnSpc>
                <a:spcPct val="100000"/>
              </a:lnSpc>
              <a:buNone/>
            </a:pPr>
            <a:r>
              <a:rPr b="1" lang="en-US" sz="1400" spc="-1" strike="noStrike">
                <a:solidFill>
                  <a:srgbClr val="bf0041"/>
                </a:solidFill>
                <a:latin typeface="Arial"/>
                <a:ea typeface="DejaVu Sans"/>
              </a:rPr>
              <a:t>Goal</a:t>
            </a:r>
            <a:r>
              <a:rPr b="1" lang="en-US" sz="1400" spc="-1" strike="noStrike">
                <a:solidFill>
                  <a:srgbClr val="8d281e"/>
                </a:solidFill>
                <a:latin typeface="Arial"/>
                <a:ea typeface="DejaVu Sans"/>
              </a:rPr>
              <a:t>:</a:t>
            </a:r>
            <a:endParaRPr b="0" lang="en-US" sz="1400" spc="-1" strike="noStrike">
              <a:latin typeface="Arial"/>
            </a:endParaRPr>
          </a:p>
          <a:p>
            <a:pPr algn="ctr">
              <a:lnSpc>
                <a:spcPct val="100000"/>
              </a:lnSpc>
              <a:buNone/>
            </a:pP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Analysis aimed to explore the potential involvement of viruses.</a:t>
            </a:r>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47" dur="indefinite" restart="never" nodeType="tmRoot">
          <p:childTnLst>
            <p:seq>
              <p:cTn id="48" dur="indefinite" nodeType="mainSeq">
                <p:childTnLst>
                  <p:par>
                    <p:cTn id="49" fill="hold">
                      <p:stCondLst>
                        <p:cond delay="indefinite"/>
                      </p:stCondLst>
                      <p:childTnLst>
                        <p:par>
                          <p:cTn id="50" fill="hold">
                            <p:stCondLst>
                              <p:cond delay="0"/>
                            </p:stCondLst>
                            <p:childTnLst>
                              <p:par>
                                <p:cTn id="51" nodeType="clickEffect" fill="hold" presetClass="entr" presetID="1">
                                  <p:stCondLst>
                                    <p:cond delay="0"/>
                                  </p:stCondLst>
                                  <p:childTnLst>
                                    <p:set>
                                      <p:cBhvr>
                                        <p:cTn id="52" dur="1" fill="hold">
                                          <p:stCondLst>
                                            <p:cond delay="0"/>
                                          </p:stCondLst>
                                        </p:cTn>
                                        <p:tgtEl>
                                          <p:spTgt spid="1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Textfeld 5"/>
          <p:cNvSpPr/>
          <p:nvPr/>
        </p:nvSpPr>
        <p:spPr>
          <a:xfrm>
            <a:off x="228600" y="2057400"/>
            <a:ext cx="4109040" cy="2280240"/>
          </a:xfrm>
          <a:prstGeom prst="rect">
            <a:avLst/>
          </a:prstGeom>
          <a:noFill/>
          <a:ln w="0">
            <a:noFill/>
          </a:ln>
        </p:spPr>
        <p:style>
          <a:lnRef idx="0"/>
          <a:fillRef idx="0"/>
          <a:effectRef idx="0"/>
          <a:fontRef idx="minor"/>
        </p:style>
      </p:sp>
      <p:pic>
        <p:nvPicPr>
          <p:cNvPr id="179" name="" descr=""/>
          <p:cNvPicPr/>
          <p:nvPr/>
        </p:nvPicPr>
        <p:blipFill>
          <a:blip r:embed="rId1"/>
          <a:stretch/>
        </p:blipFill>
        <p:spPr>
          <a:xfrm>
            <a:off x="5029200" y="0"/>
            <a:ext cx="3194640" cy="4795200"/>
          </a:xfrm>
          <a:prstGeom prst="rect">
            <a:avLst/>
          </a:prstGeom>
          <a:ln w="0">
            <a:noFill/>
          </a:ln>
        </p:spPr>
      </p:pic>
      <p:grpSp>
        <p:nvGrpSpPr>
          <p:cNvPr id="180" name=""/>
          <p:cNvGrpSpPr/>
          <p:nvPr/>
        </p:nvGrpSpPr>
        <p:grpSpPr>
          <a:xfrm>
            <a:off x="0" y="914400"/>
            <a:ext cx="3194640" cy="680040"/>
            <a:chOff x="0" y="914400"/>
            <a:chExt cx="3194640" cy="680040"/>
          </a:xfrm>
        </p:grpSpPr>
        <p:sp>
          <p:nvSpPr>
            <p:cNvPr id="181" name=""/>
            <p:cNvSpPr/>
            <p:nvPr/>
          </p:nvSpPr>
          <p:spPr>
            <a:xfrm>
              <a:off x="0" y="914400"/>
              <a:ext cx="1137240" cy="680040"/>
            </a:xfrm>
            <a:prstGeom prst="flowChartAlternateProcess">
              <a:avLst/>
            </a:prstGeom>
            <a:solidFill>
              <a:srgbClr val="00a933"/>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200" spc="-1" strike="noStrike">
                  <a:solidFill>
                    <a:srgbClr val="ffffff"/>
                  </a:solidFill>
                  <a:latin typeface="Arial"/>
                  <a:ea typeface="DejaVu Sans"/>
                </a:rPr>
                <a:t>Liver sequencing data: 557 FASTQ files</a:t>
              </a:r>
              <a:endParaRPr b="0" lang="en-US" sz="1200" spc="-1" strike="noStrike">
                <a:latin typeface="Arial"/>
              </a:endParaRPr>
            </a:p>
          </p:txBody>
        </p:sp>
        <p:sp>
          <p:nvSpPr>
            <p:cNvPr id="182" name=""/>
            <p:cNvSpPr/>
            <p:nvPr/>
          </p:nvSpPr>
          <p:spPr>
            <a:xfrm>
              <a:off x="1828800" y="914400"/>
              <a:ext cx="1365840" cy="68004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600" spc="-1" strike="noStrike">
                  <a:solidFill>
                    <a:srgbClr val="ffffff"/>
                  </a:solidFill>
                  <a:latin typeface="Arial"/>
                  <a:ea typeface="DejaVu Sans"/>
                </a:rPr>
                <a:t>VirusHunter</a:t>
              </a:r>
              <a:endParaRPr b="0" lang="en-US" sz="1600" spc="-1" strike="noStrike">
                <a:latin typeface="Arial"/>
              </a:endParaRPr>
            </a:p>
          </p:txBody>
        </p:sp>
        <p:sp>
          <p:nvSpPr>
            <p:cNvPr id="183" name=""/>
            <p:cNvSpPr/>
            <p:nvPr/>
          </p:nvSpPr>
          <p:spPr>
            <a:xfrm>
              <a:off x="1143000" y="1143000"/>
              <a:ext cx="680040" cy="222840"/>
            </a:xfrm>
            <a:custGeom>
              <a:avLst/>
              <a:gdLst/>
              <a:ahLst/>
              <a:rect l="l" t="t" r="r" b="b"/>
              <a:pathLst>
                <a:path w="21600" h="21600">
                  <a:moveTo>
                    <a:pt x="0" y="5400"/>
                  </a:moveTo>
                  <a:lnTo>
                    <a:pt x="16200" y="5400"/>
                  </a:lnTo>
                  <a:lnTo>
                    <a:pt x="16200" y="0"/>
                  </a:lnTo>
                  <a:lnTo>
                    <a:pt x="21600" y="10800"/>
                  </a:lnTo>
                  <a:lnTo>
                    <a:pt x="16200" y="21600"/>
                  </a:lnTo>
                  <a:lnTo>
                    <a:pt x="16200" y="16200"/>
                  </a:lnTo>
                  <a:lnTo>
                    <a:pt x="0" y="16200"/>
                  </a:lnTo>
                  <a:close/>
                </a:path>
              </a:pathLst>
            </a:custGeom>
            <a:solidFill>
              <a:srgbClr val="c9211e"/>
            </a:solidFill>
            <a:ln w="29160">
              <a:solidFill>
                <a:srgbClr val="000000"/>
              </a:solidFill>
              <a:round/>
            </a:ln>
          </p:spPr>
          <p:style>
            <a:lnRef idx="0"/>
            <a:fillRef idx="0"/>
            <a:effectRef idx="0"/>
            <a:fontRef idx="minor"/>
          </p:style>
        </p:sp>
      </p:grpSp>
      <p:sp>
        <p:nvSpPr>
          <p:cNvPr id="184" name=""/>
          <p:cNvSpPr/>
          <p:nvPr/>
        </p:nvSpPr>
        <p:spPr>
          <a:xfrm>
            <a:off x="3200400" y="1143000"/>
            <a:ext cx="1600200" cy="360"/>
          </a:xfrm>
          <a:prstGeom prst="line">
            <a:avLst/>
          </a:prstGeom>
          <a:ln w="19080">
            <a:solidFill>
              <a:srgbClr val="1c1c1c"/>
            </a:solidFill>
            <a:round/>
            <a:tailEnd len="med" type="triangle" w="med"/>
          </a:ln>
        </p:spPr>
        <p:style>
          <a:lnRef idx="0"/>
          <a:fillRef idx="0"/>
          <a:effectRef idx="0"/>
          <a:fontRef idx="minor"/>
        </p:style>
      </p:sp>
      <p:sp>
        <p:nvSpPr>
          <p:cNvPr id="185" name="PlaceHolder 13"/>
          <p:cNvSpPr/>
          <p:nvPr/>
        </p:nvSpPr>
        <p:spPr>
          <a:xfrm>
            <a:off x="10800" y="228240"/>
            <a:ext cx="775584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Taubert -  Distribution of viral reference</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E-values</a:t>
            </a:r>
            <a:endParaRPr b="0" lang="en-US" sz="1800" spc="-1" strike="noStrike">
              <a:latin typeface="Arial"/>
            </a:endParaRPr>
          </a:p>
        </p:txBody>
      </p:sp>
      <p:sp>
        <p:nvSpPr>
          <p:cNvPr id="186" name=""/>
          <p:cNvSpPr/>
          <p:nvPr/>
        </p:nvSpPr>
        <p:spPr>
          <a:xfrm>
            <a:off x="3196800" y="685800"/>
            <a:ext cx="1662480" cy="2552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1200" spc="-1" strike="noStrike">
                <a:solidFill>
                  <a:srgbClr val="000000"/>
                </a:solidFill>
                <a:latin typeface="Arial"/>
                <a:ea typeface="DejaVu Sans"/>
              </a:rPr>
              <a:t>ViralRefSeq_E &lt; 1e⁻⁵</a:t>
            </a:r>
            <a:endParaRPr b="0" lang="en-US" sz="1200" spc="-1" strike="noStrike">
              <a:latin typeface="Arial"/>
            </a:endParaRPr>
          </a:p>
        </p:txBody>
      </p:sp>
      <p:sp>
        <p:nvSpPr>
          <p:cNvPr id="187" name=""/>
          <p:cNvSpPr/>
          <p:nvPr/>
        </p:nvSpPr>
        <p:spPr>
          <a:xfrm>
            <a:off x="228600" y="1828800"/>
            <a:ext cx="4337640" cy="33534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1" lang="en-US" sz="1200" spc="-1" strike="noStrike">
                <a:solidFill>
                  <a:srgbClr val="000000"/>
                </a:solidFill>
                <a:latin typeface="Arial"/>
                <a:ea typeface="DejaVu Sans"/>
              </a:rPr>
              <a:t>Screening for ...</a:t>
            </a:r>
            <a:endParaRPr b="0" lang="en-US" sz="1200" spc="-1" strike="noStrike">
              <a:latin typeface="Arial"/>
            </a:endParaRPr>
          </a:p>
          <a:p>
            <a:pPr>
              <a:lnSpc>
                <a:spcPct val="100000"/>
              </a:lnSpc>
              <a:buNone/>
            </a:pPr>
            <a:endParaRPr b="0" lang="en-US" sz="1000" spc="-1" strike="noStrike">
              <a:latin typeface="Arial"/>
            </a:endParaRPr>
          </a:p>
          <a:p>
            <a:pPr algn="ctr">
              <a:lnSpc>
                <a:spcPct val="100000"/>
              </a:lnSpc>
              <a:buNone/>
            </a:pPr>
            <a:r>
              <a:rPr b="1" lang="en-US" sz="1000" spc="-1" strike="noStrike">
                <a:solidFill>
                  <a:srgbClr val="000000"/>
                </a:solidFill>
                <a:latin typeface="Arial"/>
                <a:ea typeface="DejaVu Sans"/>
              </a:rPr>
              <a:t>Small DNA Viruses</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Files: 5 (0.89%)</a:t>
            </a: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Samples: 4</a:t>
            </a: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Families: 3 (0)</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1" lang="en-US" sz="1000" spc="-1" strike="noStrike">
                <a:solidFill>
                  <a:srgbClr val="000000"/>
                </a:solidFill>
                <a:latin typeface="Arial"/>
                <a:ea typeface="DejaVu Sans"/>
              </a:rPr>
              <a:t>Large DNA Viruses</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Files: 165 (29.62%)</a:t>
            </a: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Samples: 142</a:t>
            </a: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Families: 8 (2)</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1" lang="en-US" sz="1000" spc="-1" strike="noStrike">
                <a:solidFill>
                  <a:srgbClr val="000000"/>
                </a:solidFill>
                <a:latin typeface="Arial"/>
                <a:ea typeface="DejaVu Sans"/>
              </a:rPr>
              <a:t>RNA Viruses</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Files: 17 (3.05%)</a:t>
            </a: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Samples: 13</a:t>
            </a: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Families: 31 (4)</a:t>
            </a:r>
            <a:endParaRPr b="0" lang="en-US" sz="1000" spc="-1" strike="noStrike">
              <a:latin typeface="Arial"/>
            </a:endParaRPr>
          </a:p>
          <a:p>
            <a:pPr>
              <a:lnSpc>
                <a:spcPct val="100000"/>
              </a:lnSpc>
              <a:buNone/>
            </a:pPr>
            <a:r>
              <a:rPr b="1" lang="en-US" sz="1000" spc="-1" strike="noStrike">
                <a:solidFill>
                  <a:srgbClr val="000000"/>
                </a:solidFill>
                <a:latin typeface="Arial"/>
                <a:ea typeface="DejaVu Sans"/>
              </a:rPr>
              <a:t>   </a:t>
            </a:r>
            <a:endParaRPr b="0" lang="en-US" sz="1000" spc="-1" strike="noStrike">
              <a:latin typeface="Arial"/>
            </a:endParaRPr>
          </a:p>
          <a:p>
            <a:pPr>
              <a:lnSpc>
                <a:spcPct val="100000"/>
              </a:lnSpc>
              <a:buNone/>
            </a:pPr>
            <a:r>
              <a:rPr b="0" lang="en-US" sz="1200" spc="-1" strike="noStrike">
                <a:solidFill>
                  <a:srgbClr val="000000"/>
                </a:solidFill>
                <a:latin typeface="Arial"/>
                <a:ea typeface="DejaVu Sans"/>
              </a:rPr>
              <a:t>  </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PlaceHolder 6"/>
          <p:cNvSpPr/>
          <p:nvPr/>
        </p:nvSpPr>
        <p:spPr>
          <a:xfrm>
            <a:off x="173160" y="573120"/>
            <a:ext cx="775584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Taubert</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DejaVu Sans"/>
              </a:rPr>
              <a:t> </a:t>
            </a:r>
            <a:r>
              <a:rPr b="0" lang="de-DE" sz="1800" spc="-1" strike="noStrike">
                <a:solidFill>
                  <a:srgbClr val="666666"/>
                </a:solidFill>
                <a:latin typeface="Arial"/>
                <a:ea typeface="DejaVu Sans"/>
              </a:rPr>
              <a:t>significant hits in</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DejaVu Sans"/>
              </a:rPr>
              <a:t> </a:t>
            </a:r>
            <a:r>
              <a:rPr b="0" lang="de-DE" sz="1800" spc="-1" strike="noStrike">
                <a:solidFill>
                  <a:srgbClr val="666666"/>
                </a:solidFill>
                <a:latin typeface="Arial"/>
                <a:ea typeface="DejaVu Sans"/>
              </a:rPr>
              <a:t>VirusHunter</a:t>
            </a:r>
            <a:endParaRPr b="0" lang="en-US" sz="1800" spc="-1" strike="noStrike">
              <a:latin typeface="Arial"/>
            </a:endParaRPr>
          </a:p>
        </p:txBody>
      </p:sp>
      <p:pic>
        <p:nvPicPr>
          <p:cNvPr id="189" name="" descr=""/>
          <p:cNvPicPr/>
          <p:nvPr/>
        </p:nvPicPr>
        <p:blipFill>
          <a:blip r:embed="rId1"/>
          <a:stretch/>
        </p:blipFill>
        <p:spPr>
          <a:xfrm>
            <a:off x="2514600" y="228600"/>
            <a:ext cx="6449040" cy="446292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PlaceHolder 6"/>
          <p:cNvSpPr/>
          <p:nvPr/>
        </p:nvSpPr>
        <p:spPr>
          <a:xfrm>
            <a:off x="173160" y="573120"/>
            <a:ext cx="775584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Taubert</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DejaVu Sans"/>
              </a:rPr>
              <a:t> </a:t>
            </a:r>
            <a:r>
              <a:rPr b="0" lang="de-DE" sz="1800" spc="-1" strike="noStrike">
                <a:solidFill>
                  <a:srgbClr val="666666"/>
                </a:solidFill>
                <a:latin typeface="Arial"/>
                <a:ea typeface="DejaVu Sans"/>
              </a:rPr>
              <a:t>VirusGatherer</a:t>
            </a:r>
            <a:endParaRPr b="0" lang="en-US" sz="1800" spc="-1" strike="noStrike">
              <a:latin typeface="Arial"/>
            </a:endParaRPr>
          </a:p>
        </p:txBody>
      </p:sp>
      <p:pic>
        <p:nvPicPr>
          <p:cNvPr id="191" name="" descr=""/>
          <p:cNvPicPr/>
          <p:nvPr/>
        </p:nvPicPr>
        <p:blipFill>
          <a:blip r:embed="rId1"/>
          <a:stretch/>
        </p:blipFill>
        <p:spPr>
          <a:xfrm>
            <a:off x="2514600" y="149400"/>
            <a:ext cx="6395040" cy="4425480"/>
          </a:xfrm>
          <a:prstGeom prst="rect">
            <a:avLst/>
          </a:prstGeom>
          <a:ln w="0">
            <a:noFill/>
          </a:ln>
        </p:spPr>
      </p:pic>
      <p:grpSp>
        <p:nvGrpSpPr>
          <p:cNvPr id="192" name=""/>
          <p:cNvGrpSpPr/>
          <p:nvPr/>
        </p:nvGrpSpPr>
        <p:grpSpPr>
          <a:xfrm>
            <a:off x="457200" y="1371600"/>
            <a:ext cx="1365840" cy="3194640"/>
            <a:chOff x="457200" y="1371600"/>
            <a:chExt cx="1365840" cy="3194640"/>
          </a:xfrm>
        </p:grpSpPr>
        <p:sp>
          <p:nvSpPr>
            <p:cNvPr id="193" name=""/>
            <p:cNvSpPr/>
            <p:nvPr/>
          </p:nvSpPr>
          <p:spPr>
            <a:xfrm>
              <a:off x="457200" y="1371600"/>
              <a:ext cx="1365840" cy="680040"/>
            </a:xfrm>
            <a:prstGeom prst="flowChartAlternateProcess">
              <a:avLst/>
            </a:prstGeom>
            <a:solidFill>
              <a:srgbClr val="00a933"/>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100" spc="-1" strike="noStrike">
                  <a:solidFill>
                    <a:srgbClr val="ffffff"/>
                  </a:solidFill>
                  <a:latin typeface="Arial"/>
                  <a:ea typeface="DejaVu Sans"/>
                </a:rPr>
                <a:t>Liver sequencing data: 557 FASTQ files</a:t>
              </a:r>
              <a:endParaRPr b="0" lang="en-US" sz="1100" spc="-1" strike="noStrike">
                <a:latin typeface="Arial"/>
              </a:endParaRPr>
            </a:p>
          </p:txBody>
        </p:sp>
        <p:sp>
          <p:nvSpPr>
            <p:cNvPr id="194" name=""/>
            <p:cNvSpPr/>
            <p:nvPr/>
          </p:nvSpPr>
          <p:spPr>
            <a:xfrm>
              <a:off x="457200" y="2743200"/>
              <a:ext cx="1365840" cy="68004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600" spc="-1" strike="noStrike">
                  <a:solidFill>
                    <a:srgbClr val="ffffff"/>
                  </a:solidFill>
                  <a:latin typeface="Arial"/>
                  <a:ea typeface="DejaVu Sans"/>
                </a:rPr>
                <a:t>VirusHunter</a:t>
              </a:r>
              <a:endParaRPr b="0" lang="en-US" sz="1600" spc="-1" strike="noStrike">
                <a:latin typeface="Arial"/>
              </a:endParaRPr>
            </a:p>
          </p:txBody>
        </p:sp>
        <p:sp>
          <p:nvSpPr>
            <p:cNvPr id="195" name=""/>
            <p:cNvSpPr/>
            <p:nvPr/>
          </p:nvSpPr>
          <p:spPr>
            <a:xfrm>
              <a:off x="457200" y="3886200"/>
              <a:ext cx="1365840" cy="680040"/>
            </a:xfrm>
            <a:prstGeom prst="rect">
              <a:avLst/>
            </a:prstGeom>
            <a:solidFill>
              <a:srgbClr val="55308d"/>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300" spc="-1" strike="noStrike">
                  <a:solidFill>
                    <a:srgbClr val="ffffff"/>
                  </a:solidFill>
                  <a:latin typeface="Arial"/>
                  <a:ea typeface="DejaVu Sans"/>
                </a:rPr>
                <a:t>VirusGatherer</a:t>
              </a:r>
              <a:endParaRPr b="0" lang="en-US" sz="1300" spc="-1" strike="noStrike">
                <a:latin typeface="Arial"/>
              </a:endParaRPr>
            </a:p>
          </p:txBody>
        </p:sp>
        <p:sp>
          <p:nvSpPr>
            <p:cNvPr id="196" name=""/>
            <p:cNvSpPr/>
            <p:nvPr/>
          </p:nvSpPr>
          <p:spPr>
            <a:xfrm>
              <a:off x="914400" y="2057400"/>
              <a:ext cx="451440" cy="680040"/>
            </a:xfrm>
            <a:custGeom>
              <a:avLst/>
              <a:gdLst/>
              <a:ahLst/>
              <a:rect l="l" t="t" r="r" b="b"/>
              <a:pathLst>
                <a:path w="21600" h="21600">
                  <a:moveTo>
                    <a:pt x="5400" y="0"/>
                  </a:moveTo>
                  <a:lnTo>
                    <a:pt x="5400" y="16200"/>
                  </a:lnTo>
                  <a:lnTo>
                    <a:pt x="0" y="16200"/>
                  </a:lnTo>
                  <a:lnTo>
                    <a:pt x="10800" y="21600"/>
                  </a:lnTo>
                  <a:lnTo>
                    <a:pt x="21600" y="16200"/>
                  </a:lnTo>
                  <a:lnTo>
                    <a:pt x="16200" y="16200"/>
                  </a:lnTo>
                  <a:lnTo>
                    <a:pt x="16200" y="0"/>
                  </a:lnTo>
                  <a:close/>
                </a:path>
              </a:pathLst>
            </a:custGeom>
            <a:solidFill>
              <a:srgbClr val="ff0000"/>
            </a:solidFill>
            <a:ln w="29160">
              <a:solidFill>
                <a:srgbClr val="000000"/>
              </a:solidFill>
              <a:round/>
            </a:ln>
          </p:spPr>
          <p:style>
            <a:lnRef idx="0"/>
            <a:fillRef idx="0"/>
            <a:effectRef idx="0"/>
            <a:fontRef idx="minor"/>
          </p:style>
        </p:sp>
        <p:sp>
          <p:nvSpPr>
            <p:cNvPr id="197" name=""/>
            <p:cNvSpPr/>
            <p:nvPr/>
          </p:nvSpPr>
          <p:spPr>
            <a:xfrm>
              <a:off x="914400" y="3429000"/>
              <a:ext cx="451440" cy="451440"/>
            </a:xfrm>
            <a:custGeom>
              <a:avLst/>
              <a:gdLst/>
              <a:ahLst/>
              <a:rect l="l" t="t" r="r" b="b"/>
              <a:pathLst>
                <a:path w="21600" h="21600">
                  <a:moveTo>
                    <a:pt x="5400" y="0"/>
                  </a:moveTo>
                  <a:lnTo>
                    <a:pt x="5400" y="16200"/>
                  </a:lnTo>
                  <a:lnTo>
                    <a:pt x="0" y="16200"/>
                  </a:lnTo>
                  <a:lnTo>
                    <a:pt x="10800" y="21600"/>
                  </a:lnTo>
                  <a:lnTo>
                    <a:pt x="21600" y="16200"/>
                  </a:lnTo>
                  <a:lnTo>
                    <a:pt x="16200" y="16200"/>
                  </a:lnTo>
                  <a:lnTo>
                    <a:pt x="16200" y="0"/>
                  </a:lnTo>
                  <a:close/>
                </a:path>
              </a:pathLst>
            </a:custGeom>
            <a:solidFill>
              <a:srgbClr val="ff0000"/>
            </a:solidFill>
            <a:ln w="29160">
              <a:solidFill>
                <a:srgbClr val="000000"/>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PlaceHolder 6"/>
          <p:cNvSpPr/>
          <p:nvPr/>
        </p:nvSpPr>
        <p:spPr>
          <a:xfrm>
            <a:off x="173160" y="573120"/>
            <a:ext cx="775584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Taubert</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DejaVu Sans"/>
              </a:rPr>
              <a:t> </a:t>
            </a:r>
            <a:r>
              <a:rPr b="0" lang="de-DE" sz="1800" spc="-1" strike="noStrike">
                <a:solidFill>
                  <a:srgbClr val="666666"/>
                </a:solidFill>
                <a:latin typeface="Arial"/>
                <a:ea typeface="DejaVu Sans"/>
              </a:rPr>
              <a:t>subjects </a:t>
            </a:r>
            <a:endParaRPr b="0" lang="en-US" sz="1800" spc="-1" strike="noStrike">
              <a:latin typeface="Arial"/>
            </a:endParaRPr>
          </a:p>
        </p:txBody>
      </p:sp>
      <p:pic>
        <p:nvPicPr>
          <p:cNvPr id="199" name="" descr=""/>
          <p:cNvPicPr/>
          <p:nvPr/>
        </p:nvPicPr>
        <p:blipFill>
          <a:blip r:embed="rId1"/>
          <a:stretch/>
        </p:blipFill>
        <p:spPr>
          <a:xfrm>
            <a:off x="2451960" y="573120"/>
            <a:ext cx="5719320" cy="398916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PlaceHolder 15"/>
          <p:cNvSpPr/>
          <p:nvPr/>
        </p:nvSpPr>
        <p:spPr>
          <a:xfrm>
            <a:off x="173160" y="573480"/>
            <a:ext cx="775584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Taubert</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DejaVu Sans"/>
              </a:rPr>
              <a:t> </a:t>
            </a:r>
            <a:r>
              <a:rPr b="0" lang="de-DE" sz="1800" spc="-1" strike="noStrike">
                <a:solidFill>
                  <a:srgbClr val="666666"/>
                </a:solidFill>
                <a:latin typeface="Arial"/>
                <a:ea typeface="DejaVu Sans"/>
              </a:rPr>
              <a:t>Summary</a:t>
            </a:r>
            <a:endParaRPr b="0" lang="en-US" sz="1800" spc="-1" strike="noStrike">
              <a:latin typeface="Arial"/>
            </a:endParaRPr>
          </a:p>
        </p:txBody>
      </p:sp>
      <p:sp>
        <p:nvSpPr>
          <p:cNvPr id="201" name=""/>
          <p:cNvSpPr/>
          <p:nvPr/>
        </p:nvSpPr>
        <p:spPr>
          <a:xfrm>
            <a:off x="457200" y="1215360"/>
            <a:ext cx="7763040" cy="449064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1" lang="en-US" sz="1600" spc="-1" strike="noStrike">
                <a:solidFill>
                  <a:srgbClr val="000000"/>
                </a:solidFill>
                <a:latin typeface="Arial"/>
                <a:ea typeface="DejaVu Sans"/>
              </a:rPr>
              <a:t>Analysis summary</a:t>
            </a:r>
            <a:r>
              <a:rPr b="0" lang="en-US" sz="1600" spc="-1" strike="noStrike">
                <a:solidFill>
                  <a:srgbClr val="000000"/>
                </a:solidFill>
                <a:latin typeface="Arial"/>
                <a:ea typeface="DejaVu Sans"/>
              </a:rPr>
              <a:t>: Completed analysis of Taubert data for small DNA, large DNA, and RNA viruses.</a:t>
            </a:r>
            <a:endParaRPr b="0" lang="en-US" sz="1600" spc="-1" strike="noStrike">
              <a:latin typeface="Arial"/>
            </a:endParaRPr>
          </a:p>
          <a:p>
            <a:pPr>
              <a:lnSpc>
                <a:spcPct val="100000"/>
              </a:lnSpc>
              <a:buNone/>
            </a:pPr>
            <a:endParaRPr b="0" lang="en-US" sz="1600" spc="-1" strike="noStrike">
              <a:latin typeface="Arial"/>
            </a:endParaRPr>
          </a:p>
          <a:p>
            <a:pPr marL="216000" indent="-216000">
              <a:lnSpc>
                <a:spcPct val="100000"/>
              </a:lnSpc>
              <a:buClr>
                <a:srgbClr val="000000"/>
              </a:buClr>
              <a:buSzPct val="45000"/>
              <a:buFont typeface="Wingdings" charset="2"/>
              <a:buChar char=""/>
            </a:pPr>
            <a:r>
              <a:rPr b="1" lang="en-US" sz="1600" spc="-1" strike="noStrike">
                <a:solidFill>
                  <a:srgbClr val="000000"/>
                </a:solidFill>
                <a:latin typeface="Arial"/>
                <a:ea typeface="DejaVu Sans"/>
              </a:rPr>
              <a:t>Data overview</a:t>
            </a:r>
            <a:r>
              <a:rPr b="0" lang="en-US" sz="1600" spc="-1" strike="noStrike">
                <a:solidFill>
                  <a:srgbClr val="000000"/>
                </a:solidFill>
                <a:latin typeface="Arial"/>
                <a:ea typeface="DejaVu Sans"/>
              </a:rPr>
              <a:t>: Out of 557 FASTQ files, only a maximum of 6 files returned assembled contigs.</a:t>
            </a:r>
            <a:endParaRPr b="0" lang="en-US" sz="1600" spc="-1" strike="noStrike">
              <a:latin typeface="Arial"/>
            </a:endParaRPr>
          </a:p>
          <a:p>
            <a:pPr>
              <a:lnSpc>
                <a:spcPct val="100000"/>
              </a:lnSpc>
              <a:buNone/>
            </a:pPr>
            <a:endParaRPr b="0" lang="en-US" sz="1600" spc="-1" strike="noStrike">
              <a:latin typeface="Arial"/>
            </a:endParaRPr>
          </a:p>
          <a:p>
            <a:pPr marL="216000" indent="-216000">
              <a:lnSpc>
                <a:spcPct val="100000"/>
              </a:lnSpc>
              <a:buClr>
                <a:srgbClr val="000000"/>
              </a:buClr>
              <a:buSzPct val="45000"/>
              <a:buFont typeface="Wingdings" charset="2"/>
              <a:buChar char=""/>
            </a:pPr>
            <a:r>
              <a:rPr b="1" lang="en-US" sz="1600" spc="-1" strike="noStrike">
                <a:solidFill>
                  <a:srgbClr val="000000"/>
                </a:solidFill>
                <a:latin typeface="Arial"/>
                <a:ea typeface="DejaVu Sans"/>
              </a:rPr>
              <a:t>Significance threshold</a:t>
            </a:r>
            <a:r>
              <a:rPr b="0" lang="en-US" sz="1600" spc="-1" strike="noStrike">
                <a:solidFill>
                  <a:srgbClr val="000000"/>
                </a:solidFill>
                <a:latin typeface="Arial"/>
                <a:ea typeface="DejaVu Sans"/>
              </a:rPr>
              <a:t>: Significant results were close to the E-value cutoff of 1e-5.</a:t>
            </a:r>
            <a:endParaRPr b="0" lang="en-US" sz="1600" spc="-1" strike="noStrike">
              <a:latin typeface="Arial"/>
            </a:endParaRPr>
          </a:p>
          <a:p>
            <a:pPr>
              <a:lnSpc>
                <a:spcPct val="100000"/>
              </a:lnSpc>
              <a:buNone/>
            </a:pPr>
            <a:endParaRPr b="0" lang="en-US" sz="1600" spc="-1" strike="noStrike">
              <a:latin typeface="Arial"/>
            </a:endParaRPr>
          </a:p>
          <a:p>
            <a:pPr marL="216000" indent="-216000">
              <a:lnSpc>
                <a:spcPct val="100000"/>
              </a:lnSpc>
              <a:buClr>
                <a:srgbClr val="000000"/>
              </a:buClr>
              <a:buSzPct val="45000"/>
              <a:buFont typeface="Wingdings" charset="2"/>
              <a:buChar char=""/>
            </a:pPr>
            <a:r>
              <a:rPr b="1" lang="en-US" sz="1600" spc="-1" strike="noStrike">
                <a:solidFill>
                  <a:srgbClr val="000000"/>
                </a:solidFill>
                <a:latin typeface="Arial"/>
                <a:ea typeface="DejaVu Sans"/>
              </a:rPr>
              <a:t>Contig lengths</a:t>
            </a:r>
            <a:r>
              <a:rPr b="0" lang="en-US" sz="1600" spc="-1" strike="noStrike">
                <a:solidFill>
                  <a:srgbClr val="000000"/>
                </a:solidFill>
                <a:latin typeface="Arial"/>
                <a:ea typeface="DejaVu Sans"/>
              </a:rPr>
              <a:t>: Identified contigs were all below 300 nt.</a:t>
            </a:r>
            <a:endParaRPr b="0" lang="en-US" sz="1600" spc="-1" strike="noStrike">
              <a:latin typeface="Arial"/>
            </a:endParaRPr>
          </a:p>
          <a:p>
            <a:pPr>
              <a:lnSpc>
                <a:spcPct val="100000"/>
              </a:lnSpc>
              <a:buNone/>
            </a:pPr>
            <a:endParaRPr b="0" lang="en-US" sz="1600" spc="-1" strike="noStrike">
              <a:latin typeface="Arial"/>
            </a:endParaRPr>
          </a:p>
          <a:p>
            <a:pPr marL="216000" indent="-216000">
              <a:lnSpc>
                <a:spcPct val="100000"/>
              </a:lnSpc>
              <a:buClr>
                <a:srgbClr val="000000"/>
              </a:buClr>
              <a:buSzPct val="45000"/>
              <a:buFont typeface="Wingdings" charset="2"/>
              <a:buChar char=""/>
            </a:pPr>
            <a:r>
              <a:rPr b="1" lang="en-US" sz="1600" spc="-1" strike="noStrike">
                <a:solidFill>
                  <a:srgbClr val="000000"/>
                </a:solidFill>
                <a:latin typeface="Arial"/>
                <a:ea typeface="DejaVu Sans"/>
              </a:rPr>
              <a:t>No conclusive evidence</a:t>
            </a:r>
            <a:r>
              <a:rPr b="0" lang="en-US" sz="1600" spc="-1" strike="noStrike">
                <a:solidFill>
                  <a:srgbClr val="000000"/>
                </a:solidFill>
                <a:latin typeface="Arial"/>
                <a:ea typeface="DejaVu Sans"/>
              </a:rPr>
              <a:t> links viral infections to liver rejection.</a:t>
            </a:r>
            <a:endParaRPr b="0" lang="en-US" sz="1600" spc="-1" strike="noStrike">
              <a:latin typeface="Arial"/>
            </a:endParaRPr>
          </a:p>
          <a:p>
            <a:pPr>
              <a:lnSpc>
                <a:spcPct val="100000"/>
              </a:lnSpc>
              <a:buNone/>
            </a:pPr>
            <a:endParaRPr b="0" lang="en-US" sz="1600" spc="-1" strike="noStrike">
              <a:latin typeface="Arial"/>
            </a:endParaRPr>
          </a:p>
          <a:p>
            <a:pPr>
              <a:lnSpc>
                <a:spcPct val="100000"/>
              </a:lnSpc>
              <a:buNone/>
            </a:pPr>
            <a:endParaRPr b="0" lang="en-US" sz="1600" spc="-1" strike="noStrike">
              <a:latin typeface="Arial"/>
            </a:endParaRPr>
          </a:p>
          <a:p>
            <a:pPr>
              <a:lnSpc>
                <a:spcPct val="100000"/>
              </a:lnSpc>
              <a:buNone/>
            </a:pPr>
            <a:r>
              <a:rPr b="0" lang="en-US" sz="1800" spc="-1" strike="noStrike">
                <a:solidFill>
                  <a:srgbClr val="000000"/>
                </a:solidFill>
                <a:latin typeface="Arial"/>
                <a:ea typeface="DejaVu Sans"/>
              </a:rPr>
              <a:t>  </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PlaceHolder 1"/>
          <p:cNvSpPr>
            <a:spLocks noGrp="1"/>
          </p:cNvSpPr>
          <p:nvPr>
            <p:ph type="title"/>
          </p:nvPr>
        </p:nvSpPr>
        <p:spPr>
          <a:xfrm>
            <a:off x="530280" y="601560"/>
            <a:ext cx="7755840" cy="294480"/>
          </a:xfrm>
          <a:prstGeom prst="rect">
            <a:avLst/>
          </a:prstGeom>
          <a:noFill/>
          <a:ln w="0">
            <a:noFill/>
          </a:ln>
        </p:spPr>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Characterzation of the virome,VirusHunterGatherer and Virusparies - Outline</a:t>
            </a:r>
            <a:endParaRPr b="0" lang="en-US" sz="1800" spc="-1" strike="noStrike">
              <a:latin typeface="Arial"/>
            </a:endParaRPr>
          </a:p>
        </p:txBody>
      </p:sp>
      <p:sp>
        <p:nvSpPr>
          <p:cNvPr id="100" name="PlaceHolder 12"/>
          <p:cNvSpPr/>
          <p:nvPr/>
        </p:nvSpPr>
        <p:spPr>
          <a:xfrm>
            <a:off x="457200" y="1143000"/>
            <a:ext cx="7759800" cy="2371680"/>
          </a:xfrm>
          <a:prstGeom prst="rect">
            <a:avLst/>
          </a:prstGeom>
          <a:noFill/>
          <a:ln w="0">
            <a:noFill/>
          </a:ln>
        </p:spPr>
        <p:style>
          <a:lnRef idx="0"/>
          <a:fillRef idx="0"/>
          <a:effectRef idx="0"/>
          <a:fontRef idx="minor"/>
        </p:style>
        <p:txBody>
          <a:bodyPr numCol="1" spcCol="0" lIns="0" rIns="0" tIns="0" bIns="0" anchor="t">
            <a:noAutofit/>
          </a:bodyPr>
          <a:p>
            <a:pPr marL="432000" indent="-324000" algn="just">
              <a:lnSpc>
                <a:spcPct val="100000"/>
              </a:lnSpc>
              <a:spcBef>
                <a:spcPts val="1417"/>
              </a:spcBef>
              <a:buClr>
                <a:srgbClr val="000000"/>
              </a:buClr>
              <a:buFont typeface="OpenSymbol"/>
              <a:buAutoNum type="arabicPeriod"/>
            </a:pPr>
            <a:r>
              <a:rPr b="1" lang="en-US" sz="1000" spc="-1" strike="noStrike">
                <a:solidFill>
                  <a:srgbClr val="000000"/>
                </a:solidFill>
                <a:latin typeface="Arial"/>
                <a:ea typeface="DejaVu Sans"/>
              </a:rPr>
              <a:t>Introduction</a:t>
            </a:r>
            <a:endParaRPr b="0" lang="en-US" sz="1000" spc="-1" strike="noStrike">
              <a:latin typeface="Arial"/>
            </a:endParaRPr>
          </a:p>
          <a:p>
            <a:pPr lvl="1" marL="432000" indent="-216000" algn="just">
              <a:lnSpc>
                <a:spcPct val="100000"/>
              </a:lnSpc>
              <a:spcBef>
                <a:spcPts val="1134"/>
              </a:spcBef>
              <a:buClr>
                <a:srgbClr val="000000"/>
              </a:buClr>
              <a:buSzPct val="45000"/>
              <a:buFont typeface="Wingdings" charset="2"/>
              <a:buChar char=""/>
            </a:pPr>
            <a:r>
              <a:rPr b="0" lang="en-US" sz="1000" spc="-1" strike="noStrike">
                <a:solidFill>
                  <a:srgbClr val="000000"/>
                </a:solidFill>
                <a:latin typeface="Arial"/>
                <a:ea typeface="DejaVu Sans"/>
              </a:rPr>
              <a:t>Background: Importance of virus discovery</a:t>
            </a:r>
            <a:endParaRPr b="0" lang="en-US" sz="1000" spc="-1" strike="noStrike">
              <a:latin typeface="Arial"/>
            </a:endParaRPr>
          </a:p>
          <a:p>
            <a:pPr lvl="1" marL="432000" indent="-216000" algn="just">
              <a:lnSpc>
                <a:spcPct val="100000"/>
              </a:lnSpc>
              <a:spcBef>
                <a:spcPts val="1134"/>
              </a:spcBef>
              <a:buClr>
                <a:srgbClr val="000000"/>
              </a:buClr>
              <a:buSzPct val="45000"/>
              <a:buFont typeface="Wingdings" charset="2"/>
              <a:buChar char=""/>
            </a:pPr>
            <a:r>
              <a:rPr b="0" lang="en-US" sz="1000" spc="-1" strike="noStrike">
                <a:solidFill>
                  <a:srgbClr val="000000"/>
                </a:solidFill>
                <a:latin typeface="Arial"/>
                <a:ea typeface="DejaVu Sans"/>
              </a:rPr>
              <a:t>Goals</a:t>
            </a:r>
            <a:endParaRPr b="0" lang="en-US" sz="1000" spc="-1" strike="noStrike">
              <a:latin typeface="Arial"/>
            </a:endParaRPr>
          </a:p>
          <a:p>
            <a:pPr marL="432000" indent="-324000" algn="just">
              <a:lnSpc>
                <a:spcPct val="100000"/>
              </a:lnSpc>
              <a:spcBef>
                <a:spcPts val="1417"/>
              </a:spcBef>
              <a:buClr>
                <a:srgbClr val="000000"/>
              </a:buClr>
              <a:buFont typeface="OpenSymbol"/>
              <a:buAutoNum type="arabicPeriod"/>
            </a:pPr>
            <a:r>
              <a:rPr b="1" lang="en-US" sz="1000" spc="-1" strike="noStrike">
                <a:solidFill>
                  <a:srgbClr val="000000"/>
                </a:solidFill>
                <a:latin typeface="Arial"/>
                <a:ea typeface="DejaVu Sans"/>
              </a:rPr>
              <a:t>VirusHunterGatherer and Virusparies</a:t>
            </a:r>
            <a:endParaRPr b="0" lang="en-US" sz="1000" spc="-1" strike="noStrike">
              <a:latin typeface="Arial"/>
            </a:endParaRPr>
          </a:p>
          <a:p>
            <a:pPr lvl="1" marL="432000" indent="-216000" algn="just">
              <a:lnSpc>
                <a:spcPct val="100000"/>
              </a:lnSpc>
              <a:spcBef>
                <a:spcPts val="1134"/>
              </a:spcBef>
              <a:buClr>
                <a:srgbClr val="000000"/>
              </a:buClr>
              <a:buSzPct val="45000"/>
              <a:buFont typeface="Wingdings" charset="2"/>
              <a:buChar char=""/>
            </a:pPr>
            <a:r>
              <a:rPr b="0" lang="en-US" sz="1000" spc="-1" strike="noStrike">
                <a:solidFill>
                  <a:srgbClr val="000000"/>
                </a:solidFill>
                <a:latin typeface="Arial"/>
                <a:ea typeface="DejaVu Sans"/>
              </a:rPr>
              <a:t>Workflow</a:t>
            </a:r>
            <a:endParaRPr b="0" lang="en-US" sz="1000" spc="-1" strike="noStrike">
              <a:latin typeface="Arial"/>
            </a:endParaRPr>
          </a:p>
          <a:p>
            <a:pPr lvl="1" marL="432000" indent="-216000" algn="just">
              <a:lnSpc>
                <a:spcPct val="100000"/>
              </a:lnSpc>
              <a:spcBef>
                <a:spcPts val="1134"/>
              </a:spcBef>
              <a:buClr>
                <a:srgbClr val="000000"/>
              </a:buClr>
              <a:buSzPct val="45000"/>
              <a:buFont typeface="Wingdings" charset="2"/>
              <a:buChar char=""/>
            </a:pPr>
            <a:r>
              <a:rPr b="0" lang="en-US" sz="1000" spc="-1" strike="noStrike">
                <a:solidFill>
                  <a:srgbClr val="000000"/>
                </a:solidFill>
                <a:latin typeface="Arial"/>
                <a:ea typeface="DejaVu Sans"/>
              </a:rPr>
              <a:t>Hittables</a:t>
            </a:r>
            <a:endParaRPr b="0" lang="en-US" sz="1000" spc="-1" strike="noStrike">
              <a:latin typeface="Arial"/>
            </a:endParaRPr>
          </a:p>
          <a:p>
            <a:pPr lvl="1" marL="432000" indent="-216000" algn="just">
              <a:lnSpc>
                <a:spcPct val="100000"/>
              </a:lnSpc>
              <a:spcBef>
                <a:spcPts val="1134"/>
              </a:spcBef>
              <a:buClr>
                <a:srgbClr val="000000"/>
              </a:buClr>
              <a:buSzPct val="45000"/>
              <a:buFont typeface="Wingdings" charset="2"/>
              <a:buChar char=""/>
            </a:pPr>
            <a:r>
              <a:rPr b="0" lang="en-US" sz="1000" spc="-1" strike="noStrike">
                <a:solidFill>
                  <a:srgbClr val="000000"/>
                </a:solidFill>
                <a:latin typeface="Arial"/>
                <a:ea typeface="DejaVu Sans"/>
              </a:rPr>
              <a:t>Virusparies</a:t>
            </a:r>
            <a:endParaRPr b="0" lang="en-US" sz="1000" spc="-1" strike="noStrike">
              <a:latin typeface="Arial"/>
            </a:endParaRPr>
          </a:p>
          <a:p>
            <a:pPr marL="432000" indent="-324000" algn="just">
              <a:lnSpc>
                <a:spcPct val="100000"/>
              </a:lnSpc>
              <a:spcBef>
                <a:spcPts val="1417"/>
              </a:spcBef>
              <a:buClr>
                <a:srgbClr val="000000"/>
              </a:buClr>
              <a:buFont typeface="OpenSymbol"/>
              <a:buAutoNum type="arabicPeriod"/>
            </a:pPr>
            <a:r>
              <a:rPr b="1" lang="en-US" sz="1000" spc="-1" strike="noStrike">
                <a:solidFill>
                  <a:srgbClr val="000000"/>
                </a:solidFill>
                <a:latin typeface="Arial"/>
                <a:ea typeface="DejaVu Sans"/>
              </a:rPr>
              <a:t>Taubert</a:t>
            </a:r>
            <a:endParaRPr b="0" lang="en-US" sz="1000" spc="-1" strike="noStrike">
              <a:latin typeface="Arial"/>
            </a:endParaRPr>
          </a:p>
          <a:p>
            <a:pPr marL="432000" indent="-324000" algn="just">
              <a:lnSpc>
                <a:spcPct val="100000"/>
              </a:lnSpc>
              <a:spcBef>
                <a:spcPts val="1417"/>
              </a:spcBef>
              <a:buClr>
                <a:srgbClr val="000000"/>
              </a:buClr>
              <a:buFont typeface="OpenSymbol"/>
              <a:buAutoNum type="arabicPeriod"/>
            </a:pPr>
            <a:r>
              <a:rPr b="1" lang="en-US" sz="1000" spc="-1" strike="noStrike">
                <a:solidFill>
                  <a:srgbClr val="000000"/>
                </a:solidFill>
                <a:latin typeface="Arial"/>
                <a:ea typeface="DejaVu Sans"/>
              </a:rPr>
              <a:t>Assembled sequences in mammalian samples</a:t>
            </a:r>
            <a:endParaRPr b="0" lang="en-US" sz="1000" spc="-1" strike="noStrike">
              <a:latin typeface="Arial"/>
            </a:endParaRPr>
          </a:p>
          <a:p>
            <a:pPr algn="just">
              <a:lnSpc>
                <a:spcPct val="100000"/>
              </a:lnSpc>
              <a:spcBef>
                <a:spcPts val="1134"/>
              </a:spcBef>
              <a:buNone/>
              <a:tabLst>
                <a:tab algn="l" pos="0"/>
              </a:tabLst>
            </a:pPr>
            <a:r>
              <a:rPr b="1" lang="en-US" sz="1000" spc="-1" strike="noStrike">
                <a:solidFill>
                  <a:srgbClr val="000000"/>
                </a:solidFill>
                <a:latin typeface="Arial"/>
                <a:ea typeface="DejaVu Sans"/>
              </a:rPr>
              <a:t>   </a:t>
            </a:r>
            <a:r>
              <a:rPr b="1" lang="en-US" sz="1000" spc="-1" strike="noStrike">
                <a:solidFill>
                  <a:srgbClr val="000000"/>
                </a:solidFill>
                <a:latin typeface="Arial"/>
                <a:ea typeface="DejaVu Sans"/>
              </a:rPr>
              <a:t>5.      Conclusion and outlook</a:t>
            </a:r>
            <a:endParaRPr b="0" lang="en-US" sz="1000" spc="-1" strike="noStrike">
              <a:latin typeface="Arial"/>
            </a:endParaRPr>
          </a:p>
          <a:p>
            <a:pPr marL="864000" algn="just">
              <a:lnSpc>
                <a:spcPct val="100000"/>
              </a:lnSpc>
              <a:spcBef>
                <a:spcPts val="1134"/>
              </a:spcBef>
              <a:buNone/>
              <a:tabLst>
                <a:tab algn="l" pos="0"/>
              </a:tabLst>
            </a:pP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PlaceHolder 1"/>
          <p:cNvSpPr>
            <a:spLocks noGrp="1"/>
          </p:cNvSpPr>
          <p:nvPr>
            <p:ph type="title"/>
          </p:nvPr>
        </p:nvSpPr>
        <p:spPr>
          <a:xfrm>
            <a:off x="790920" y="1843920"/>
            <a:ext cx="7545240" cy="610560"/>
          </a:xfrm>
          <a:prstGeom prst="rect">
            <a:avLst/>
          </a:prstGeom>
          <a:noFill/>
          <a:ln w="0">
            <a:noFill/>
          </a:ln>
        </p:spPr>
        <p:txBody>
          <a:bodyPr numCol="1" spcCol="0" lIns="0" rIns="0" tIns="0" bIns="0" anchor="ctr">
            <a:noAutofit/>
          </a:bodyPr>
          <a:p>
            <a:pPr algn="ctr">
              <a:lnSpc>
                <a:spcPct val="100000"/>
              </a:lnSpc>
              <a:buNone/>
              <a:tabLst>
                <a:tab algn="l" pos="0"/>
              </a:tabLst>
            </a:pPr>
            <a:r>
              <a:rPr b="0" lang="en-US" sz="4400" spc="-1" strike="noStrike">
                <a:solidFill>
                  <a:srgbClr val="000000"/>
                </a:solidFill>
                <a:latin typeface="Arial"/>
                <a:ea typeface="DejaVu Sans"/>
              </a:rPr>
              <a:t>Mammalian data</a:t>
            </a:r>
            <a:endParaRPr b="0" lang="en-US" sz="4400" spc="-1" strike="noStrike">
              <a:latin typeface="Arial"/>
            </a:endParaRPr>
          </a:p>
        </p:txBody>
      </p:sp>
      <p:sp>
        <p:nvSpPr>
          <p:cNvPr id="203" name="Rechteck 61"/>
          <p:cNvSpPr/>
          <p:nvPr/>
        </p:nvSpPr>
        <p:spPr>
          <a:xfrm>
            <a:off x="1600200" y="3200400"/>
            <a:ext cx="6388200" cy="90180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1" i="1" lang="en-US" sz="1600" spc="-1" strike="noStrike">
                <a:solidFill>
                  <a:srgbClr val="2a6099"/>
                </a:solidFill>
                <a:latin typeface="Arial"/>
                <a:ea typeface="DejaVu Sans"/>
              </a:rPr>
              <a:t>SRA IDs re-examined from existing hittable.</a:t>
            </a:r>
            <a:endParaRPr b="0" lang="en-US" sz="1600" spc="-1" strike="noStrike">
              <a:latin typeface="Arial"/>
            </a:endParaRPr>
          </a:p>
          <a:p>
            <a:pPr marL="216000" indent="-216000">
              <a:lnSpc>
                <a:spcPct val="100000"/>
              </a:lnSpc>
              <a:buClr>
                <a:srgbClr val="000000"/>
              </a:buClr>
              <a:buSzPct val="45000"/>
              <a:buFont typeface="Wingdings" charset="2"/>
              <a:buChar char=""/>
            </a:pPr>
            <a:r>
              <a:rPr b="1" i="1" lang="en-US" sz="1600" spc="-1" strike="noStrike">
                <a:solidFill>
                  <a:srgbClr val="2a6099"/>
                </a:solidFill>
                <a:latin typeface="Arial"/>
                <a:ea typeface="DejaVu Sans"/>
              </a:rPr>
              <a:t>RNA viruses only.</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PlaceHolder 6"/>
          <p:cNvSpPr/>
          <p:nvPr/>
        </p:nvSpPr>
        <p:spPr>
          <a:xfrm>
            <a:off x="686160" y="573120"/>
            <a:ext cx="775584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VirusHunter - Screening for RNA viruses in mammalian SRA data</a:t>
            </a:r>
            <a:endParaRPr b="0" lang="en-US" sz="1800" spc="-1" strike="noStrike">
              <a:latin typeface="Arial"/>
            </a:endParaRPr>
          </a:p>
        </p:txBody>
      </p:sp>
      <p:sp>
        <p:nvSpPr>
          <p:cNvPr id="205" name="Textfeld 6"/>
          <p:cNvSpPr/>
          <p:nvPr/>
        </p:nvSpPr>
        <p:spPr>
          <a:xfrm>
            <a:off x="686160" y="1241640"/>
            <a:ext cx="3369960" cy="2709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de-DE" sz="1800" spc="-1" strike="noStrike">
                <a:solidFill>
                  <a:srgbClr val="000000"/>
                </a:solidFill>
                <a:latin typeface="Arial"/>
                <a:ea typeface="DejaVu Sans"/>
              </a:rPr>
              <a:t>Existing Hittable:</a:t>
            </a:r>
            <a:endParaRPr b="0" lang="en-US" sz="1800" spc="-1" strike="noStrike">
              <a:latin typeface="Arial"/>
            </a:endParaRPr>
          </a:p>
          <a:p>
            <a:pPr marL="285840" indent="-285840">
              <a:lnSpc>
                <a:spcPct val="100000"/>
              </a:lnSpc>
              <a:buClr>
                <a:srgbClr val="000000"/>
              </a:buClr>
              <a:buFont typeface="Arial"/>
              <a:buChar char="•"/>
            </a:pPr>
            <a:r>
              <a:rPr b="0" lang="de-DE" sz="1600" spc="-1" strike="noStrike">
                <a:solidFill>
                  <a:srgbClr val="000000"/>
                </a:solidFill>
                <a:latin typeface="Arial"/>
                <a:ea typeface="DejaVu Sans"/>
              </a:rPr>
              <a:t>34.337 unique SRA Ids</a:t>
            </a:r>
            <a:endParaRPr b="0" lang="en-US" sz="1600" spc="-1" strike="noStrike">
              <a:latin typeface="Arial"/>
            </a:endParaRPr>
          </a:p>
          <a:p>
            <a:pPr>
              <a:lnSpc>
                <a:spcPct val="100000"/>
              </a:lnSpc>
              <a:buNone/>
            </a:pPr>
            <a:endParaRPr b="0" lang="en-US" sz="1800" spc="-1" strike="noStrike">
              <a:latin typeface="Arial"/>
            </a:endParaRPr>
          </a:p>
          <a:p>
            <a:pPr>
              <a:lnSpc>
                <a:spcPct val="100000"/>
              </a:lnSpc>
              <a:buNone/>
            </a:pPr>
            <a:r>
              <a:rPr b="1" lang="de-DE" sz="1800" spc="-1" strike="noStrike">
                <a:solidFill>
                  <a:srgbClr val="000000"/>
                </a:solidFill>
                <a:latin typeface="Arial"/>
                <a:ea typeface="DejaVu Sans"/>
              </a:rPr>
              <a:t>Filtered based on:</a:t>
            </a:r>
            <a:endParaRPr b="0" lang="en-US" sz="1800" spc="-1" strike="noStrike">
              <a:latin typeface="Arial"/>
            </a:endParaRPr>
          </a:p>
          <a:p>
            <a:pPr marL="343080" indent="-343080">
              <a:lnSpc>
                <a:spcPct val="100000"/>
              </a:lnSpc>
              <a:buClr>
                <a:srgbClr val="000000"/>
              </a:buClr>
              <a:buFont typeface="Arial"/>
              <a:buAutoNum type="alphaLcPeriod"/>
            </a:pPr>
            <a:r>
              <a:rPr b="0" lang="pt-BR" sz="1600" spc="-1" strike="noStrike">
                <a:solidFill>
                  <a:srgbClr val="000000"/>
                </a:solidFill>
                <a:latin typeface="Arial"/>
                <a:ea typeface="DejaVu Sans"/>
              </a:rPr>
              <a:t>'num_hits' &gt; 4</a:t>
            </a:r>
            <a:endParaRPr b="0" lang="en-US" sz="1600" spc="-1" strike="noStrike">
              <a:latin typeface="Arial"/>
            </a:endParaRPr>
          </a:p>
          <a:p>
            <a:pPr marL="343080" indent="-343080">
              <a:lnSpc>
                <a:spcPct val="100000"/>
              </a:lnSpc>
              <a:buClr>
                <a:srgbClr val="000000"/>
              </a:buClr>
              <a:buFont typeface="Arial"/>
              <a:buAutoNum type="alphaLcPeriod"/>
            </a:pPr>
            <a:r>
              <a:rPr b="0" lang="pt-BR" sz="1600" spc="-1" strike="noStrike">
                <a:solidFill>
                  <a:srgbClr val="000000"/>
                </a:solidFill>
                <a:latin typeface="Arial"/>
                <a:ea typeface="DejaVu Sans"/>
              </a:rPr>
              <a:t>'ViralRefSeq_E' &lt; 1e-5</a:t>
            </a:r>
            <a:endParaRPr b="0" lang="en-US" sz="1600" spc="-1" strike="noStrike">
              <a:latin typeface="Arial"/>
            </a:endParaRPr>
          </a:p>
          <a:p>
            <a:pPr marL="343080" indent="-343080">
              <a:lnSpc>
                <a:spcPct val="100000"/>
              </a:lnSpc>
              <a:buClr>
                <a:srgbClr val="000000"/>
              </a:buClr>
              <a:buFont typeface="Arial"/>
              <a:buAutoNum type="alphaLcPeriod"/>
            </a:pPr>
            <a:r>
              <a:rPr b="0" lang="pt-BR" sz="1600" spc="-1" strike="noStrike">
                <a:solidFill>
                  <a:srgbClr val="000000"/>
                </a:solidFill>
                <a:latin typeface="Arial"/>
                <a:ea typeface="DejaVu Sans"/>
              </a:rPr>
              <a:t>'ViralRefSeq_ident' &lt; 90</a:t>
            </a:r>
            <a:br>
              <a:rPr sz="1800"/>
            </a:br>
            <a:r>
              <a:rPr b="0" lang="pt-BR" sz="1800" spc="-1" strike="noStrike">
                <a:solidFill>
                  <a:srgbClr val="000000"/>
                </a:solidFill>
                <a:latin typeface="Arial"/>
                <a:ea typeface="DejaVu Sans"/>
              </a:rPr>
              <a:t> </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p:txBody>
      </p:sp>
      <p:sp>
        <p:nvSpPr>
          <p:cNvPr id="206" name="Textfeld 8"/>
          <p:cNvSpPr/>
          <p:nvPr/>
        </p:nvSpPr>
        <p:spPr>
          <a:xfrm>
            <a:off x="5174280" y="1115280"/>
            <a:ext cx="3572640" cy="34081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de-DE" sz="1800" spc="-1" strike="noStrike">
                <a:solidFill>
                  <a:srgbClr val="000000"/>
                </a:solidFill>
                <a:latin typeface="Arial"/>
                <a:ea typeface="DejaVu Sans"/>
              </a:rPr>
              <a:t>Selected profiles:</a:t>
            </a:r>
            <a:endParaRPr b="0" lang="en-US" sz="18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Flavi_RdRp</a:t>
            </a:r>
            <a:endParaRPr b="0" lang="en-US" sz="16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Hepe-Virga_RdRp</a:t>
            </a:r>
            <a:endParaRPr b="0" lang="en-US" sz="16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Nido_RdRp</a:t>
            </a:r>
            <a:endParaRPr b="0" lang="en-US" sz="16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Negative_Bunya-Arena_RdRp </a:t>
            </a:r>
            <a:endParaRPr b="0" lang="en-US" sz="16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Negative_Mono-Chu_RdRp</a:t>
            </a:r>
            <a:endParaRPr b="0" lang="en-US" sz="16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Negative_Orthomyxo_RdRp</a:t>
            </a:r>
            <a:endParaRPr b="0" lang="en-US" sz="16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Nido_NiRAN</a:t>
            </a:r>
            <a:endParaRPr b="0" lang="en-US" sz="16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NidoAstro_RdRp</a:t>
            </a:r>
            <a:br>
              <a:rPr sz="1800"/>
            </a:br>
            <a:r>
              <a:rPr b="0" lang="de-DE" sz="1800" spc="-1" strike="noStrike">
                <a:solidFill>
                  <a:srgbClr val="000000"/>
                </a:solidFill>
                <a:latin typeface="Arial"/>
                <a:ea typeface="DejaVu Sans"/>
              </a:rPr>
              <a:t> </a:t>
            </a:r>
            <a:endParaRPr b="0" lang="en-US" sz="1800" spc="-1" strike="noStrike">
              <a:latin typeface="Arial"/>
            </a:endParaRPr>
          </a:p>
          <a:p>
            <a:pPr>
              <a:lnSpc>
                <a:spcPct val="100000"/>
              </a:lnSpc>
              <a:buNone/>
            </a:pPr>
            <a:br>
              <a:rPr sz="1800"/>
            </a:br>
            <a:endParaRPr b="0" lang="en-US" sz="1800" spc="-1" strike="noStrike">
              <a:latin typeface="Arial"/>
            </a:endParaRPr>
          </a:p>
          <a:p>
            <a:pPr>
              <a:lnSpc>
                <a:spcPct val="100000"/>
              </a:lnSpc>
              <a:buNone/>
            </a:pPr>
            <a:endParaRPr b="0" lang="en-US" sz="1800" spc="-1" strike="noStrike">
              <a:latin typeface="Arial"/>
            </a:endParaRPr>
          </a:p>
        </p:txBody>
      </p:sp>
      <p:pic>
        <p:nvPicPr>
          <p:cNvPr id="207" name="" descr=""/>
          <p:cNvPicPr/>
          <p:nvPr/>
        </p:nvPicPr>
        <p:blipFill>
          <a:blip r:embed="rId1"/>
          <a:stretch/>
        </p:blipFill>
        <p:spPr>
          <a:xfrm>
            <a:off x="487080" y="1026360"/>
            <a:ext cx="4307760" cy="3768480"/>
          </a:xfrm>
          <a:prstGeom prst="rect">
            <a:avLst/>
          </a:prstGeom>
          <a:ln w="0">
            <a:noFill/>
          </a:ln>
        </p:spPr>
      </p:pic>
      <p:sp>
        <p:nvSpPr>
          <p:cNvPr id="208" name=""/>
          <p:cNvSpPr/>
          <p:nvPr/>
        </p:nvSpPr>
        <p:spPr>
          <a:xfrm>
            <a:off x="5715000" y="3886200"/>
            <a:ext cx="2366280" cy="682560"/>
          </a:xfrm>
          <a:prstGeom prst="rect">
            <a:avLst/>
          </a:prstGeom>
          <a:solidFill>
            <a:srgbClr val="ffffff"/>
          </a:solidFill>
          <a:ln w="19080">
            <a:solidFill>
              <a:srgbClr val="000000"/>
            </a:solidFill>
            <a:round/>
          </a:ln>
        </p:spPr>
        <p:style>
          <a:lnRef idx="0"/>
          <a:fillRef idx="0"/>
          <a:effectRef idx="0"/>
          <a:fontRef idx="minor"/>
        </p:style>
        <p:txBody>
          <a:bodyPr lIns="99360" rIns="99360" tIns="54360" bIns="54360" anchor="ctr">
            <a:noAutofit/>
          </a:bodyPr>
          <a:p>
            <a:pPr algn="ctr">
              <a:lnSpc>
                <a:spcPct val="100000"/>
              </a:lnSpc>
              <a:buNone/>
            </a:pPr>
            <a:r>
              <a:rPr b="1" lang="en-US" sz="1400" spc="-1" strike="noStrike">
                <a:solidFill>
                  <a:srgbClr val="bf0041"/>
                </a:solidFill>
                <a:latin typeface="Arial"/>
                <a:ea typeface="DejaVu Sans"/>
              </a:rPr>
              <a:t>Goal:</a:t>
            </a:r>
            <a:endParaRPr b="0" lang="en-US" sz="1400" spc="-1" strike="noStrike">
              <a:latin typeface="Arial"/>
            </a:endParaRPr>
          </a:p>
          <a:p>
            <a:pPr algn="just">
              <a:lnSpc>
                <a:spcPct val="100000"/>
              </a:lnSpc>
              <a:buNone/>
            </a:pP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Assembly of viral contigs.</a:t>
            </a:r>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53" dur="indefinite" restart="never" nodeType="tmRoot">
          <p:childTnLst>
            <p:seq>
              <p:cTn id="54" dur="indefinite" nodeType="mainSeq">
                <p:childTnLst>
                  <p:par>
                    <p:cTn id="55" fill="hold">
                      <p:stCondLst>
                        <p:cond delay="indefinite"/>
                      </p:stCondLst>
                      <p:childTnLst>
                        <p:par>
                          <p:cTn id="56" fill="hold">
                            <p:stCondLst>
                              <p:cond delay="0"/>
                            </p:stCondLst>
                            <p:childTnLst>
                              <p:par>
                                <p:cTn id="57" nodeType="clickEffect" fill="hold" presetClass="entr" presetID="1">
                                  <p:stCondLst>
                                    <p:cond delay="0"/>
                                  </p:stCondLst>
                                  <p:childTnLst>
                                    <p:set>
                                      <p:cBhvr>
                                        <p:cTn id="58" dur="1" fill="hold">
                                          <p:stCondLst>
                                            <p:cond delay="0"/>
                                          </p:stCondLst>
                                        </p:cTn>
                                        <p:tgtEl>
                                          <p:spTgt spid="20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nodeType="clickEffect" fill="hold" presetClass="entr" presetID="1">
                                  <p:stCondLst>
                                    <p:cond delay="0"/>
                                  </p:stCondLst>
                                  <p:childTnLst>
                                    <p:set>
                                      <p:cBhvr>
                                        <p:cTn id="62" dur="1" fill="hold">
                                          <p:stCondLst>
                                            <p:cond delay="0"/>
                                          </p:stCondLst>
                                        </p:cTn>
                                        <p:tgtEl>
                                          <p:spTgt spid="20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nodeType="clickEffect" fill="hold" presetClass="entr" presetID="1">
                                  <p:stCondLst>
                                    <p:cond delay="0"/>
                                  </p:stCondLst>
                                  <p:childTnLst>
                                    <p:set>
                                      <p:cBhvr>
                                        <p:cTn id="66" dur="1" fill="hold">
                                          <p:stCondLst>
                                            <p:cond delay="0"/>
                                          </p:stCondLst>
                                        </p:cTn>
                                        <p:tgtEl>
                                          <p:spTgt spid="2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PlaceHolder 6"/>
          <p:cNvSpPr/>
          <p:nvPr/>
        </p:nvSpPr>
        <p:spPr>
          <a:xfrm>
            <a:off x="11520" y="48960"/>
            <a:ext cx="775584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Mammalian – Distribution of viral </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reference E-values</a:t>
            </a:r>
            <a:endParaRPr b="0" lang="en-US" sz="1800" spc="-1" strike="noStrike">
              <a:latin typeface="Arial"/>
            </a:endParaRPr>
          </a:p>
        </p:txBody>
      </p:sp>
      <p:sp>
        <p:nvSpPr>
          <p:cNvPr id="210" name="Textfeld 2"/>
          <p:cNvSpPr/>
          <p:nvPr/>
        </p:nvSpPr>
        <p:spPr>
          <a:xfrm>
            <a:off x="457200" y="3508920"/>
            <a:ext cx="3305160" cy="1058040"/>
          </a:xfrm>
          <a:prstGeom prst="rect">
            <a:avLst/>
          </a:prstGeom>
          <a:noFill/>
          <a:ln w="0">
            <a:noFill/>
          </a:ln>
        </p:spPr>
        <p:style>
          <a:lnRef idx="0"/>
          <a:fillRef idx="0"/>
          <a:effectRef idx="0"/>
          <a:fontRef idx="minor"/>
        </p:style>
      </p:sp>
      <p:pic>
        <p:nvPicPr>
          <p:cNvPr id="211" name="" descr=""/>
          <p:cNvPicPr/>
          <p:nvPr/>
        </p:nvPicPr>
        <p:blipFill>
          <a:blip r:embed="rId1"/>
          <a:stretch/>
        </p:blipFill>
        <p:spPr>
          <a:xfrm>
            <a:off x="5029200" y="48960"/>
            <a:ext cx="3648960" cy="4746600"/>
          </a:xfrm>
          <a:prstGeom prst="rect">
            <a:avLst/>
          </a:prstGeom>
          <a:ln w="0">
            <a:noFill/>
          </a:ln>
        </p:spPr>
      </p:pic>
      <p:grpSp>
        <p:nvGrpSpPr>
          <p:cNvPr id="212" name=""/>
          <p:cNvGrpSpPr/>
          <p:nvPr/>
        </p:nvGrpSpPr>
        <p:grpSpPr>
          <a:xfrm>
            <a:off x="0" y="915120"/>
            <a:ext cx="3194640" cy="680040"/>
            <a:chOff x="0" y="915120"/>
            <a:chExt cx="3194640" cy="680040"/>
          </a:xfrm>
        </p:grpSpPr>
        <p:sp>
          <p:nvSpPr>
            <p:cNvPr id="213" name=""/>
            <p:cNvSpPr/>
            <p:nvPr/>
          </p:nvSpPr>
          <p:spPr>
            <a:xfrm>
              <a:off x="0" y="915120"/>
              <a:ext cx="1137240" cy="680040"/>
            </a:xfrm>
            <a:prstGeom prst="flowChartAlternateProcess">
              <a:avLst/>
            </a:prstGeom>
            <a:solidFill>
              <a:srgbClr val="5983b0"/>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200" spc="-1" strike="noStrike">
                  <a:solidFill>
                    <a:srgbClr val="ffffff"/>
                  </a:solidFill>
                  <a:latin typeface="Arial"/>
                  <a:ea typeface="DejaVu Sans"/>
                </a:rPr>
                <a:t>19,113 micro-contigs</a:t>
              </a:r>
              <a:endParaRPr b="0" lang="en-US" sz="1200" spc="-1" strike="noStrike">
                <a:latin typeface="Arial"/>
              </a:endParaRPr>
            </a:p>
          </p:txBody>
        </p:sp>
        <p:sp>
          <p:nvSpPr>
            <p:cNvPr id="214" name=""/>
            <p:cNvSpPr/>
            <p:nvPr/>
          </p:nvSpPr>
          <p:spPr>
            <a:xfrm>
              <a:off x="1828800" y="915120"/>
              <a:ext cx="1365840" cy="680040"/>
            </a:xfrm>
            <a:prstGeom prst="rect">
              <a:avLst/>
            </a:prstGeom>
            <a:solidFill>
              <a:srgbClr val="55308d"/>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400" spc="-1" strike="noStrike">
                  <a:solidFill>
                    <a:srgbClr val="ffffff"/>
                  </a:solidFill>
                  <a:latin typeface="Arial"/>
                  <a:ea typeface="DejaVu Sans"/>
                </a:rPr>
                <a:t>VirusGatherer</a:t>
              </a:r>
              <a:endParaRPr b="0" lang="en-US" sz="1400" spc="-1" strike="noStrike">
                <a:latin typeface="Arial"/>
              </a:endParaRPr>
            </a:p>
          </p:txBody>
        </p:sp>
        <p:sp>
          <p:nvSpPr>
            <p:cNvPr id="215" name=""/>
            <p:cNvSpPr/>
            <p:nvPr/>
          </p:nvSpPr>
          <p:spPr>
            <a:xfrm>
              <a:off x="1143000" y="1143720"/>
              <a:ext cx="680040" cy="222840"/>
            </a:xfrm>
            <a:custGeom>
              <a:avLst/>
              <a:gdLst/>
              <a:ahLst/>
              <a:rect l="l" t="t" r="r" b="b"/>
              <a:pathLst>
                <a:path w="21600" h="21600">
                  <a:moveTo>
                    <a:pt x="0" y="5400"/>
                  </a:moveTo>
                  <a:lnTo>
                    <a:pt x="16200" y="5400"/>
                  </a:lnTo>
                  <a:lnTo>
                    <a:pt x="16200" y="0"/>
                  </a:lnTo>
                  <a:lnTo>
                    <a:pt x="21600" y="10800"/>
                  </a:lnTo>
                  <a:lnTo>
                    <a:pt x="16200" y="21600"/>
                  </a:lnTo>
                  <a:lnTo>
                    <a:pt x="16200" y="16200"/>
                  </a:lnTo>
                  <a:lnTo>
                    <a:pt x="0" y="16200"/>
                  </a:lnTo>
                  <a:close/>
                </a:path>
              </a:pathLst>
            </a:custGeom>
            <a:solidFill>
              <a:srgbClr val="c9211e"/>
            </a:solidFill>
            <a:ln w="29160">
              <a:solidFill>
                <a:srgbClr val="000000"/>
              </a:solidFill>
              <a:round/>
            </a:ln>
          </p:spPr>
          <p:style>
            <a:lnRef idx="0"/>
            <a:fillRef idx="0"/>
            <a:effectRef idx="0"/>
            <a:fontRef idx="minor"/>
          </p:style>
        </p:sp>
      </p:grpSp>
      <p:sp>
        <p:nvSpPr>
          <p:cNvPr id="216" name=""/>
          <p:cNvSpPr/>
          <p:nvPr/>
        </p:nvSpPr>
        <p:spPr>
          <a:xfrm>
            <a:off x="3199680" y="1143000"/>
            <a:ext cx="1600200" cy="360"/>
          </a:xfrm>
          <a:prstGeom prst="line">
            <a:avLst/>
          </a:prstGeom>
          <a:ln w="19080">
            <a:solidFill>
              <a:srgbClr val="1c1c1c"/>
            </a:solidFill>
            <a:round/>
            <a:tailEnd len="med" type="triangle" w="med"/>
          </a:ln>
        </p:spPr>
        <p:style>
          <a:lnRef idx="0"/>
          <a:fillRef idx="0"/>
          <a:effectRef idx="0"/>
          <a:fontRef idx="minor"/>
        </p:style>
      </p:sp>
      <p:sp>
        <p:nvSpPr>
          <p:cNvPr id="217" name=""/>
          <p:cNvSpPr/>
          <p:nvPr/>
        </p:nvSpPr>
        <p:spPr>
          <a:xfrm>
            <a:off x="3200400" y="914400"/>
            <a:ext cx="1662480" cy="2552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1200" spc="-1" strike="noStrike">
                <a:solidFill>
                  <a:srgbClr val="000000"/>
                </a:solidFill>
                <a:latin typeface="Arial"/>
                <a:ea typeface="DejaVu Sans"/>
              </a:rPr>
              <a:t>ViralRefSeq_E &lt; 1e⁻⁵</a:t>
            </a:r>
            <a:endParaRPr b="0" lang="en-US" sz="1200" spc="-1" strike="noStrike">
              <a:latin typeface="Arial"/>
            </a:endParaRPr>
          </a:p>
        </p:txBody>
      </p:sp>
      <p:sp>
        <p:nvSpPr>
          <p:cNvPr id="218" name=""/>
          <p:cNvSpPr/>
          <p:nvPr/>
        </p:nvSpPr>
        <p:spPr>
          <a:xfrm>
            <a:off x="-295920" y="654120"/>
            <a:ext cx="1662480" cy="2552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1200" spc="-1" strike="noStrike">
                <a:solidFill>
                  <a:srgbClr val="000000"/>
                </a:solidFill>
                <a:latin typeface="Arial"/>
                <a:ea typeface="DejaVu Sans"/>
              </a:rPr>
              <a:t>VirusHunter</a:t>
            </a:r>
            <a:endParaRPr b="0" lang="en-US" sz="1200" spc="-1" strike="noStrike">
              <a:latin typeface="Arial"/>
            </a:endParaRPr>
          </a:p>
        </p:txBody>
      </p:sp>
      <p:sp>
        <p:nvSpPr>
          <p:cNvPr id="219" name=""/>
          <p:cNvSpPr/>
          <p:nvPr/>
        </p:nvSpPr>
        <p:spPr>
          <a:xfrm>
            <a:off x="228600" y="1828800"/>
            <a:ext cx="4337640" cy="33534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1" lang="en-US" sz="1200" spc="-1" strike="noStrike">
                <a:solidFill>
                  <a:srgbClr val="000000"/>
                </a:solidFill>
                <a:latin typeface="Arial"/>
                <a:ea typeface="DejaVu Sans"/>
              </a:rPr>
              <a:t>Assembly returned ...</a:t>
            </a:r>
            <a:endParaRPr b="0" lang="en-US" sz="1200" spc="-1" strike="noStrike">
              <a:latin typeface="Arial"/>
            </a:endParaRPr>
          </a:p>
          <a:p>
            <a:pPr>
              <a:lnSpc>
                <a:spcPct val="100000"/>
              </a:lnSpc>
              <a:buNone/>
            </a:pPr>
            <a:endParaRPr b="0" lang="en-US" sz="1000" spc="-1" strike="noStrike">
              <a:latin typeface="Arial"/>
            </a:endParaRPr>
          </a:p>
          <a:p>
            <a:pPr algn="ctr">
              <a:lnSpc>
                <a:spcPct val="100000"/>
              </a:lnSpc>
              <a:buNone/>
            </a:pPr>
            <a:r>
              <a:rPr b="1" lang="en-US" sz="1000" spc="-1" strike="noStrike">
                <a:solidFill>
                  <a:srgbClr val="000000"/>
                </a:solidFill>
                <a:latin typeface="Arial"/>
                <a:ea typeface="DejaVu Sans"/>
              </a:rPr>
              <a:t>Total Contigs Assembled: </a:t>
            </a:r>
            <a:r>
              <a:rPr b="0" lang="en-US" sz="1000" spc="-1" strike="noStrike">
                <a:solidFill>
                  <a:srgbClr val="000000"/>
                </a:solidFill>
                <a:latin typeface="Arial"/>
                <a:ea typeface="DejaVu Sans"/>
              </a:rPr>
              <a:t>8,232</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1" lang="en-US" sz="1000" spc="-1" strike="noStrike">
                <a:solidFill>
                  <a:srgbClr val="000000"/>
                </a:solidFill>
                <a:latin typeface="Arial"/>
                <a:ea typeface="DejaVu Sans"/>
              </a:rPr>
              <a:t>Aligned to Viral Families: </a:t>
            </a:r>
            <a:r>
              <a:rPr b="0" lang="en-US" sz="1000" spc="-1" strike="noStrike">
                <a:solidFill>
                  <a:srgbClr val="000000"/>
                </a:solidFill>
                <a:latin typeface="Arial"/>
                <a:ea typeface="DejaVu Sans"/>
              </a:rPr>
              <a:t>128 families + 6 unclassified</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1" lang="en-US" sz="1000" spc="-1" strike="noStrike">
                <a:solidFill>
                  <a:srgbClr val="000000"/>
                </a:solidFill>
                <a:latin typeface="Arial"/>
                <a:ea typeface="DejaVu Sans"/>
              </a:rPr>
              <a:t>High-confidence Alignments: </a:t>
            </a:r>
            <a:r>
              <a:rPr b="0" lang="en-US" sz="1000" spc="-1" strike="noStrike">
                <a:solidFill>
                  <a:srgbClr val="000000"/>
                </a:solidFill>
                <a:latin typeface="Arial"/>
                <a:ea typeface="DejaVu Sans"/>
              </a:rPr>
              <a:t>6,209 contigs with E-values &lt; 1e⁻⁵</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endParaRPr b="0" lang="en-US" sz="1000" spc="-1" strike="noStrike">
              <a:latin typeface="Arial"/>
            </a:endParaRPr>
          </a:p>
          <a:p>
            <a:pPr>
              <a:lnSpc>
                <a:spcPct val="100000"/>
              </a:lnSpc>
              <a:buNone/>
            </a:pPr>
            <a:r>
              <a:rPr b="1" lang="en-US" sz="1000" spc="-1" strike="noStrike">
                <a:solidFill>
                  <a:srgbClr val="000000"/>
                </a:solidFill>
                <a:latin typeface="Arial"/>
                <a:ea typeface="DejaVu Sans"/>
              </a:rPr>
              <a:t>   </a:t>
            </a:r>
            <a:endParaRPr b="0" lang="en-US" sz="1000" spc="-1" strike="noStrike">
              <a:latin typeface="Arial"/>
            </a:endParaRPr>
          </a:p>
          <a:p>
            <a:pPr>
              <a:lnSpc>
                <a:spcPct val="100000"/>
              </a:lnSpc>
              <a:buNone/>
            </a:pPr>
            <a:r>
              <a:rPr b="0" lang="en-US" sz="1200" spc="-1" strike="noStrike">
                <a:solidFill>
                  <a:srgbClr val="000000"/>
                </a:solidFill>
                <a:latin typeface="Arial"/>
                <a:ea typeface="DejaVu Sans"/>
              </a:rPr>
              <a:t>  </a:t>
            </a:r>
            <a:endParaRPr b="0" lang="en-US" sz="1200" spc="-1" strike="noStrike">
              <a:latin typeface="Arial"/>
            </a:endParaRPr>
          </a:p>
        </p:txBody>
      </p:sp>
      <p:pic>
        <p:nvPicPr>
          <p:cNvPr id="220" name="" descr=""/>
          <p:cNvPicPr/>
          <p:nvPr/>
        </p:nvPicPr>
        <p:blipFill>
          <a:blip r:embed="rId2"/>
          <a:stretch/>
        </p:blipFill>
        <p:spPr>
          <a:xfrm>
            <a:off x="0" y="721440"/>
            <a:ext cx="4798440" cy="411264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PlaceHolder 6"/>
          <p:cNvSpPr/>
          <p:nvPr/>
        </p:nvSpPr>
        <p:spPr>
          <a:xfrm>
            <a:off x="11520" y="0"/>
            <a:ext cx="775584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Mammalian - Number of datasets with </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viral hits</a:t>
            </a:r>
            <a:endParaRPr b="0" lang="en-US" sz="1800" spc="-1" strike="noStrike">
              <a:latin typeface="Arial"/>
            </a:endParaRPr>
          </a:p>
        </p:txBody>
      </p:sp>
      <p:pic>
        <p:nvPicPr>
          <p:cNvPr id="222" name="" descr=""/>
          <p:cNvPicPr/>
          <p:nvPr/>
        </p:nvPicPr>
        <p:blipFill>
          <a:blip r:embed="rId1"/>
          <a:stretch/>
        </p:blipFill>
        <p:spPr>
          <a:xfrm>
            <a:off x="4572000" y="0"/>
            <a:ext cx="3683880" cy="4791960"/>
          </a:xfrm>
          <a:prstGeom prst="rect">
            <a:avLst/>
          </a:prstGeom>
          <a:ln w="0">
            <a:noFill/>
          </a:ln>
        </p:spPr>
      </p:pic>
      <p:sp>
        <p:nvSpPr>
          <p:cNvPr id="223" name=""/>
          <p:cNvSpPr/>
          <p:nvPr/>
        </p:nvSpPr>
        <p:spPr>
          <a:xfrm>
            <a:off x="2972520" y="685800"/>
            <a:ext cx="1594440" cy="222840"/>
          </a:xfrm>
          <a:custGeom>
            <a:avLst/>
            <a:gdLst/>
            <a:ahLst/>
            <a:rect l="l" t="t" r="r" b="b"/>
            <a:pathLst>
              <a:path w="21600" h="21600">
                <a:moveTo>
                  <a:pt x="0" y="5400"/>
                </a:moveTo>
                <a:lnTo>
                  <a:pt x="16200" y="5400"/>
                </a:lnTo>
                <a:lnTo>
                  <a:pt x="16200" y="0"/>
                </a:lnTo>
                <a:lnTo>
                  <a:pt x="21600" y="10800"/>
                </a:lnTo>
                <a:lnTo>
                  <a:pt x="16200" y="21600"/>
                </a:lnTo>
                <a:lnTo>
                  <a:pt x="16200" y="16200"/>
                </a:lnTo>
                <a:lnTo>
                  <a:pt x="0" y="16200"/>
                </a:lnTo>
                <a:close/>
              </a:path>
            </a:pathLst>
          </a:custGeom>
          <a:solidFill>
            <a:srgbClr val="c9211e"/>
          </a:solidFill>
          <a:ln w="29160">
            <a:solidFill>
              <a:srgbClr val="000000"/>
            </a:solidFill>
            <a:round/>
          </a:ln>
        </p:spPr>
        <p:style>
          <a:lnRef idx="0"/>
          <a:fillRef idx="0"/>
          <a:effectRef idx="0"/>
          <a:fontRef idx="minor"/>
        </p:style>
      </p:sp>
      <p:grpSp>
        <p:nvGrpSpPr>
          <p:cNvPr id="224" name=""/>
          <p:cNvGrpSpPr/>
          <p:nvPr/>
        </p:nvGrpSpPr>
        <p:grpSpPr>
          <a:xfrm>
            <a:off x="1143000" y="457200"/>
            <a:ext cx="3652560" cy="1109160"/>
            <a:chOff x="1143000" y="457200"/>
            <a:chExt cx="3652560" cy="1109160"/>
          </a:xfrm>
        </p:grpSpPr>
        <p:sp>
          <p:nvSpPr>
            <p:cNvPr id="225" name=""/>
            <p:cNvSpPr/>
            <p:nvPr/>
          </p:nvSpPr>
          <p:spPr>
            <a:xfrm>
              <a:off x="1143000" y="457200"/>
              <a:ext cx="1822680" cy="680040"/>
            </a:xfrm>
            <a:prstGeom prst="rect">
              <a:avLst/>
            </a:prstGeom>
            <a:solidFill>
              <a:srgbClr val="55308d"/>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400" spc="-1" strike="noStrike">
                  <a:solidFill>
                    <a:srgbClr val="ffffff"/>
                  </a:solidFill>
                  <a:latin typeface="Arial"/>
                  <a:ea typeface="DejaVu Sans"/>
                </a:rPr>
                <a:t>VirusGatherer</a:t>
              </a:r>
              <a:endParaRPr b="0" lang="en-US" sz="1400" spc="-1" strike="noStrike">
                <a:latin typeface="Arial"/>
              </a:endParaRPr>
            </a:p>
          </p:txBody>
        </p:sp>
        <p:sp>
          <p:nvSpPr>
            <p:cNvPr id="226" name=""/>
            <p:cNvSpPr/>
            <p:nvPr/>
          </p:nvSpPr>
          <p:spPr>
            <a:xfrm>
              <a:off x="2971440" y="457200"/>
              <a:ext cx="1824120" cy="11091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050" spc="-1" strike="noStrike">
                  <a:solidFill>
                    <a:srgbClr val="000000"/>
                  </a:solidFill>
                  <a:latin typeface="Arial"/>
                  <a:ea typeface="Noto Sans CJK SC"/>
                </a:rPr>
                <a:t>Filter </a:t>
              </a:r>
              <a:r>
                <a:rPr b="0" lang="en-US" sz="1050" spc="-1" strike="noStrike">
                  <a:solidFill>
                    <a:srgbClr val="000000"/>
                  </a:solidFill>
                  <a:latin typeface="Arial"/>
                  <a:ea typeface="DejaVu Sans"/>
                </a:rPr>
                <a:t>ViralRefSeq_E &lt; 1e⁻⁵</a:t>
              </a:r>
              <a:endParaRPr b="0" lang="en-US" sz="1050" spc="-1" strike="noStrike">
                <a:latin typeface="Arial"/>
              </a:endParaRPr>
            </a:p>
          </p:txBody>
        </p:sp>
      </p:grpSp>
      <p:pic>
        <p:nvPicPr>
          <p:cNvPr id="227" name="" descr=""/>
          <p:cNvPicPr/>
          <p:nvPr/>
        </p:nvPicPr>
        <p:blipFill>
          <a:blip r:embed="rId2"/>
          <a:stretch/>
        </p:blipFill>
        <p:spPr>
          <a:xfrm>
            <a:off x="457200" y="1654920"/>
            <a:ext cx="3195360" cy="1864080"/>
          </a:xfrm>
          <a:prstGeom prst="rect">
            <a:avLst/>
          </a:prstGeom>
          <a:ln w="0">
            <a:noFill/>
          </a:ln>
        </p:spPr>
      </p:pic>
      <p:sp>
        <p:nvSpPr>
          <p:cNvPr id="228" name=""/>
          <p:cNvSpPr/>
          <p:nvPr/>
        </p:nvSpPr>
        <p:spPr>
          <a:xfrm>
            <a:off x="457200" y="3657600"/>
            <a:ext cx="3652560" cy="11966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1" lang="en-US" sz="1100" spc="-1" strike="noStrike">
                <a:solidFill>
                  <a:srgbClr val="000000"/>
                </a:solidFill>
                <a:latin typeface="Arial"/>
                <a:ea typeface="DejaVu Sans"/>
              </a:rPr>
              <a:t>Viral Reference E-values</a:t>
            </a:r>
            <a:endParaRPr b="0" lang="en-US" sz="1100" spc="-1" strike="noStrike">
              <a:latin typeface="Arial"/>
            </a:endParaRPr>
          </a:p>
          <a:p>
            <a:pPr>
              <a:lnSpc>
                <a:spcPct val="100000"/>
              </a:lnSpc>
              <a:buNone/>
            </a:pPr>
            <a:endParaRPr b="0" lang="en-US" sz="1800" spc="-1" strike="noStrike">
              <a:latin typeface="Arial"/>
            </a:endParaRPr>
          </a:p>
          <a:p>
            <a:pPr>
              <a:lnSpc>
                <a:spcPct val="100000"/>
              </a:lnSpc>
              <a:buNone/>
            </a:pPr>
            <a:r>
              <a:rPr b="1" lang="en-US" sz="1050" spc="-1" strike="noStrike">
                <a:solidFill>
                  <a:srgbClr val="000000"/>
                </a:solidFill>
                <a:latin typeface="Arial"/>
                <a:ea typeface="DejaVu Sans"/>
              </a:rPr>
              <a:t>Non-RNA viruses</a:t>
            </a:r>
            <a:r>
              <a:rPr b="0" lang="en-US" sz="1050" spc="-1" strike="noStrike">
                <a:solidFill>
                  <a:srgbClr val="000000"/>
                </a:solidFill>
                <a:latin typeface="Arial"/>
                <a:ea typeface="DejaVu Sans"/>
              </a:rPr>
              <a:t>: 0.37 (IQR: 7.41e⁻¹⁰ to 1.99)</a:t>
            </a:r>
            <a:endParaRPr b="0" lang="en-US" sz="1050" spc="-1" strike="noStrike">
              <a:latin typeface="Arial"/>
            </a:endParaRPr>
          </a:p>
          <a:p>
            <a:pPr>
              <a:lnSpc>
                <a:spcPct val="100000"/>
              </a:lnSpc>
              <a:buNone/>
            </a:pPr>
            <a:endParaRPr b="0" lang="en-US" sz="1050" spc="-1" strike="noStrike">
              <a:latin typeface="Arial"/>
            </a:endParaRPr>
          </a:p>
          <a:p>
            <a:pPr>
              <a:lnSpc>
                <a:spcPct val="100000"/>
              </a:lnSpc>
              <a:buNone/>
            </a:pPr>
            <a:r>
              <a:rPr b="1" lang="en-US" sz="1050" spc="-1" strike="noStrike">
                <a:solidFill>
                  <a:srgbClr val="000000"/>
                </a:solidFill>
                <a:latin typeface="Arial"/>
                <a:ea typeface="DejaVu Sans"/>
              </a:rPr>
              <a:t>RNA viruses</a:t>
            </a:r>
            <a:r>
              <a:rPr b="0" lang="en-US" sz="1050" spc="-1" strike="noStrike">
                <a:solidFill>
                  <a:srgbClr val="000000"/>
                </a:solidFill>
                <a:latin typeface="Arial"/>
                <a:ea typeface="DejaVu Sans"/>
              </a:rPr>
              <a:t>: 1.34e⁻¹⁵  (IQR: 9.74e⁻³⁹ to 2.85e⁻⁷)</a:t>
            </a:r>
            <a:endParaRPr b="0" lang="en-US" sz="1050" spc="-1" strike="noStrike">
              <a:latin typeface="Arial"/>
            </a:endParaRPr>
          </a:p>
          <a:p>
            <a:pPr>
              <a:lnSpc>
                <a:spcPct val="100000"/>
              </a:lnSpc>
              <a:buNone/>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PlaceHolder 6"/>
          <p:cNvSpPr/>
          <p:nvPr/>
        </p:nvSpPr>
        <p:spPr>
          <a:xfrm>
            <a:off x="228600" y="228240"/>
            <a:ext cx="775584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Mammalian - Sequence identity</a:t>
            </a:r>
            <a:endParaRPr b="0" lang="en-US" sz="1800" spc="-1" strike="noStrike">
              <a:latin typeface="Arial"/>
            </a:endParaRPr>
          </a:p>
        </p:txBody>
      </p:sp>
      <p:sp>
        <p:nvSpPr>
          <p:cNvPr id="230" name=""/>
          <p:cNvSpPr/>
          <p:nvPr/>
        </p:nvSpPr>
        <p:spPr>
          <a:xfrm>
            <a:off x="228600" y="914400"/>
            <a:ext cx="4109760" cy="68472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buNone/>
            </a:pPr>
            <a:r>
              <a:rPr b="1" lang="en-US" sz="1400" spc="-1" strike="noStrike">
                <a:solidFill>
                  <a:srgbClr val="000000"/>
                </a:solidFill>
                <a:latin typeface="Arial"/>
                <a:ea typeface="DejaVu Sans"/>
              </a:rPr>
              <a:t>80.59%</a:t>
            </a:r>
            <a:r>
              <a:rPr b="0" lang="en-US" sz="1400" spc="-1" strike="noStrike">
                <a:solidFill>
                  <a:srgbClr val="000000"/>
                </a:solidFill>
                <a:latin typeface="Arial"/>
                <a:ea typeface="DejaVu Sans"/>
              </a:rPr>
              <a:t> of viral contigs (5,004/6,209) had &lt;90% protein sequence identity with the closest known virus.</a:t>
            </a:r>
            <a:endParaRPr b="0" lang="en-US" sz="1400" spc="-1" strike="noStrike">
              <a:latin typeface="Arial"/>
            </a:endParaRPr>
          </a:p>
          <a:p>
            <a:pPr algn="just">
              <a:lnSpc>
                <a:spcPct val="100000"/>
              </a:lnSpc>
              <a:buNone/>
            </a:pPr>
            <a:endParaRPr b="0" lang="en-US" sz="1400" spc="-1" strike="noStrike">
              <a:latin typeface="Arial"/>
            </a:endParaRPr>
          </a:p>
          <a:p>
            <a:pPr algn="just">
              <a:lnSpc>
                <a:spcPct val="100000"/>
              </a:lnSpc>
              <a:buNone/>
            </a:pPr>
            <a:endParaRPr b="0" lang="en-US" sz="1400" spc="-1" strike="noStrike">
              <a:latin typeface="Arial"/>
            </a:endParaRPr>
          </a:p>
        </p:txBody>
      </p:sp>
      <p:pic>
        <p:nvPicPr>
          <p:cNvPr id="231" name="" descr=""/>
          <p:cNvPicPr/>
          <p:nvPr/>
        </p:nvPicPr>
        <p:blipFill>
          <a:blip r:embed="rId1"/>
          <a:stretch/>
        </p:blipFill>
        <p:spPr>
          <a:xfrm>
            <a:off x="4800600" y="0"/>
            <a:ext cx="3689280" cy="479736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PlaceHolder 6"/>
          <p:cNvSpPr/>
          <p:nvPr/>
        </p:nvSpPr>
        <p:spPr>
          <a:xfrm>
            <a:off x="228600" y="114120"/>
            <a:ext cx="775584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Mammalian - Contig Length</a:t>
            </a:r>
            <a:endParaRPr b="0" lang="en-US" sz="1800" spc="-1" strike="noStrike">
              <a:latin typeface="Arial"/>
            </a:endParaRPr>
          </a:p>
        </p:txBody>
      </p:sp>
      <p:sp>
        <p:nvSpPr>
          <p:cNvPr id="233" name=""/>
          <p:cNvSpPr/>
          <p:nvPr/>
        </p:nvSpPr>
        <p:spPr>
          <a:xfrm>
            <a:off x="228600" y="501120"/>
            <a:ext cx="4568760" cy="384228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1" lang="en-US" sz="1000" spc="-1" strike="noStrike">
                <a:solidFill>
                  <a:srgbClr val="000000"/>
                </a:solidFill>
                <a:latin typeface="Arial"/>
                <a:ea typeface="DejaVu Sans"/>
              </a:rPr>
              <a:t>Overall Summary</a:t>
            </a:r>
            <a:r>
              <a:rPr b="0" lang="en-US" sz="1000" spc="-1" strike="noStrike">
                <a:solidFill>
                  <a:srgbClr val="000000"/>
                </a:solidFill>
                <a:latin typeface="Arial"/>
                <a:ea typeface="DejaVu Sans"/>
              </a:rPr>
              <a:t>:</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Total Contigs: 1,225 contigs &gt;1,000 nt.</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1" lang="en-US" sz="1000" spc="-1" strike="noStrike">
                <a:solidFill>
                  <a:srgbClr val="000000"/>
                </a:solidFill>
                <a:latin typeface="Arial"/>
                <a:ea typeface="DejaVu Sans"/>
              </a:rPr>
              <a:t> </a:t>
            </a:r>
            <a:r>
              <a:rPr b="1" lang="en-US" sz="1000" spc="-1" strike="noStrike">
                <a:solidFill>
                  <a:srgbClr val="000000"/>
                </a:solidFill>
                <a:latin typeface="Arial"/>
                <a:ea typeface="DejaVu Sans"/>
              </a:rPr>
              <a:t>Novel Contigs</a:t>
            </a:r>
            <a:r>
              <a:rPr b="0" lang="en-US" sz="1000" spc="-1" strike="noStrike">
                <a:solidFill>
                  <a:srgbClr val="000000"/>
                </a:solidFill>
                <a:latin typeface="Arial"/>
                <a:ea typeface="DejaVu Sans"/>
              </a:rPr>
              <a:t>:</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Total: 444 total &gt;1,000 nt.</a:t>
            </a:r>
            <a:endParaRPr b="0" lang="en-US" sz="1000" spc="-1" strike="noStrike">
              <a:latin typeface="Arial"/>
            </a:endParaRPr>
          </a:p>
          <a:p>
            <a:pP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Median Length: 2,619 nt (range: 1,001–26,479 nt).</a:t>
            </a:r>
            <a:endParaRPr b="0" lang="en-US" sz="1000" spc="-1" strike="noStrike">
              <a:latin typeface="Arial"/>
            </a:endParaRPr>
          </a:p>
          <a:p>
            <a:pPr>
              <a:lnSpc>
                <a:spcPct val="100000"/>
              </a:lnSpc>
              <a:buNone/>
            </a:pPr>
            <a:endParaRPr b="0" lang="en-US" sz="1100" spc="-1" strike="noStrike">
              <a:latin typeface="Arial"/>
            </a:endParaRPr>
          </a:p>
          <a:p>
            <a:pPr>
              <a:lnSpc>
                <a:spcPct val="100000"/>
              </a:lnSpc>
              <a:buNone/>
            </a:pPr>
            <a:endParaRPr b="0" lang="en-US" sz="1100" spc="-1" strike="noStrike">
              <a:latin typeface="Arial"/>
            </a:endParaRPr>
          </a:p>
          <a:p>
            <a:pPr>
              <a:lnSpc>
                <a:spcPct val="100000"/>
              </a:lnSpc>
              <a:buNone/>
            </a:pPr>
            <a:r>
              <a:rPr b="0" lang="en-US" sz="1100" spc="-1" strike="noStrike">
                <a:solidFill>
                  <a:srgbClr val="000000"/>
                </a:solidFill>
                <a:latin typeface="Arial"/>
                <a:ea typeface="DejaVu Sans"/>
              </a:rPr>
              <a:t>   </a:t>
            </a:r>
            <a:endParaRPr b="0" lang="en-US" sz="1100" spc="-1" strike="noStrike">
              <a:latin typeface="Arial"/>
            </a:endParaRPr>
          </a:p>
        </p:txBody>
      </p:sp>
      <p:pic>
        <p:nvPicPr>
          <p:cNvPr id="234" name="" descr=""/>
          <p:cNvPicPr/>
          <p:nvPr/>
        </p:nvPicPr>
        <p:blipFill>
          <a:blip r:embed="rId1"/>
          <a:stretch/>
        </p:blipFill>
        <p:spPr>
          <a:xfrm>
            <a:off x="5257800" y="114480"/>
            <a:ext cx="3601080" cy="4682880"/>
          </a:xfrm>
          <a:prstGeom prst="rect">
            <a:avLst/>
          </a:prstGeom>
          <a:ln w="0">
            <a:noFill/>
          </a:ln>
        </p:spPr>
      </p:pic>
      <p:pic>
        <p:nvPicPr>
          <p:cNvPr id="235" name="" descr=""/>
          <p:cNvPicPr/>
          <p:nvPr/>
        </p:nvPicPr>
        <p:blipFill>
          <a:blip r:embed="rId2"/>
          <a:stretch/>
        </p:blipFill>
        <p:spPr>
          <a:xfrm>
            <a:off x="1371600" y="1865520"/>
            <a:ext cx="3668760" cy="293508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PlaceHolder 14"/>
          <p:cNvSpPr/>
          <p:nvPr/>
        </p:nvSpPr>
        <p:spPr>
          <a:xfrm>
            <a:off x="228600" y="366480"/>
            <a:ext cx="775584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Mammalian - Functional annotation </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Arial"/>
              </a:rPr>
              <a:t>of the top ten largest contigs</a:t>
            </a:r>
            <a:endParaRPr b="0" lang="en-US" sz="1800" spc="-1" strike="noStrike">
              <a:latin typeface="Arial"/>
            </a:endParaRPr>
          </a:p>
        </p:txBody>
      </p:sp>
      <p:pic>
        <p:nvPicPr>
          <p:cNvPr id="237" name="" descr=""/>
          <p:cNvPicPr/>
          <p:nvPr/>
        </p:nvPicPr>
        <p:blipFill>
          <a:blip r:embed="rId1"/>
          <a:stretch/>
        </p:blipFill>
        <p:spPr>
          <a:xfrm>
            <a:off x="5029200" y="20520"/>
            <a:ext cx="3881160" cy="4744800"/>
          </a:xfrm>
          <a:prstGeom prst="rect">
            <a:avLst/>
          </a:prstGeom>
          <a:ln w="0">
            <a:noFill/>
          </a:ln>
        </p:spPr>
      </p:pic>
      <p:pic>
        <p:nvPicPr>
          <p:cNvPr id="238" name="" descr=""/>
          <p:cNvPicPr/>
          <p:nvPr/>
        </p:nvPicPr>
        <p:blipFill>
          <a:blip r:embed="rId2"/>
          <a:stretch/>
        </p:blipFill>
        <p:spPr>
          <a:xfrm>
            <a:off x="228600" y="1357920"/>
            <a:ext cx="4566960" cy="1608840"/>
          </a:xfrm>
          <a:prstGeom prst="rect">
            <a:avLst/>
          </a:prstGeom>
          <a:ln w="0">
            <a:noFill/>
          </a:ln>
        </p:spPr>
      </p:pic>
      <p:sp>
        <p:nvSpPr>
          <p:cNvPr id="239" name=""/>
          <p:cNvSpPr/>
          <p:nvPr/>
        </p:nvSpPr>
        <p:spPr>
          <a:xfrm>
            <a:off x="457200" y="3200400"/>
            <a:ext cx="4338720" cy="863280"/>
          </a:xfrm>
          <a:prstGeom prst="rect">
            <a:avLst/>
          </a:prstGeom>
          <a:noFill/>
          <a:ln w="0">
            <a:noFill/>
          </a:ln>
        </p:spPr>
        <p:style>
          <a:lnRef idx="0"/>
          <a:fillRef idx="0"/>
          <a:effectRef idx="0"/>
          <a:fontRef idx="minor"/>
        </p:style>
        <p:txBody>
          <a:bodyPr lIns="90000" rIns="90000" tIns="45000" bIns="45000" anchor="t">
            <a:noAutofit/>
          </a:bodyPr>
          <a:p>
            <a:pPr marL="216000" indent="-216000" algn="just">
              <a:lnSpc>
                <a:spcPct val="100000"/>
              </a:lnSpc>
              <a:buClr>
                <a:srgbClr val="000000"/>
              </a:buClr>
              <a:buSzPct val="45000"/>
              <a:buFont typeface="Wingdings" charset="2"/>
              <a:buChar char=""/>
            </a:pPr>
            <a:r>
              <a:rPr b="0" lang="en-US" sz="1100" spc="-1" strike="noStrike">
                <a:solidFill>
                  <a:srgbClr val="000000"/>
                </a:solidFill>
                <a:latin typeface="Arial"/>
                <a:ea typeface="DejaVu Sans"/>
              </a:rPr>
              <a:t>SRR12430148_con-1: Identified RNA editing site (</a:t>
            </a:r>
            <a:r>
              <a:rPr b="1" lang="en-US" sz="1100" spc="-1" strike="noStrike">
                <a:solidFill>
                  <a:srgbClr val="000000"/>
                </a:solidFill>
                <a:latin typeface="Arial"/>
                <a:ea typeface="DejaVu Sans"/>
              </a:rPr>
              <a:t>TTAAAAAAGGCA</a:t>
            </a:r>
            <a:r>
              <a:rPr b="0" lang="en-US" sz="1100" spc="-1" strike="noStrike">
                <a:solidFill>
                  <a:srgbClr val="000000"/>
                </a:solidFill>
                <a:latin typeface="Arial"/>
                <a:ea typeface="DejaVu Sans"/>
              </a:rPr>
              <a:t>), similar to Mount Mabu Lophuromys virus 1¹.</a:t>
            </a:r>
            <a:endParaRPr b="0" lang="en-US" sz="1100" spc="-1" strike="noStrike">
              <a:latin typeface="Arial"/>
            </a:endParaRPr>
          </a:p>
          <a:p>
            <a:pPr marL="216000" indent="-216000" algn="just">
              <a:lnSpc>
                <a:spcPct val="100000"/>
              </a:lnSpc>
              <a:buClr>
                <a:srgbClr val="000000"/>
              </a:buClr>
              <a:buSzPct val="45000"/>
              <a:buFont typeface="Wingdings" charset="2"/>
              <a:buChar char=""/>
            </a:pPr>
            <a:r>
              <a:rPr b="0" lang="en-US" sz="1100" spc="-1" strike="noStrike">
                <a:solidFill>
                  <a:srgbClr val="000000"/>
                </a:solidFill>
                <a:latin typeface="Arial"/>
                <a:ea typeface="DejaVu Sans"/>
              </a:rPr>
              <a:t>Matches conserved motif (</a:t>
            </a:r>
            <a:r>
              <a:rPr b="1" lang="en-US" sz="1100" spc="-1" strike="noStrike">
                <a:solidFill>
                  <a:srgbClr val="000000"/>
                </a:solidFill>
                <a:latin typeface="Arial"/>
                <a:ea typeface="DejaVu Sans"/>
              </a:rPr>
              <a:t>YTAAAARRGGCA</a:t>
            </a:r>
            <a:r>
              <a:rPr b="0" lang="en-US" sz="1100" spc="-1" strike="noStrike">
                <a:solidFill>
                  <a:srgbClr val="000000"/>
                </a:solidFill>
                <a:latin typeface="Arial"/>
                <a:ea typeface="DejaVu Sans"/>
              </a:rPr>
              <a:t>) found in </a:t>
            </a:r>
            <a:r>
              <a:rPr b="0" i="1" lang="en-US" sz="1100" spc="-1" strike="noStrike">
                <a:solidFill>
                  <a:srgbClr val="000000"/>
                </a:solidFill>
                <a:latin typeface="Arial"/>
                <a:ea typeface="DejaVu Sans"/>
              </a:rPr>
              <a:t>Henipavirus</a:t>
            </a:r>
            <a:r>
              <a:rPr b="0" lang="en-US" sz="1100" spc="-1" strike="noStrike">
                <a:solidFill>
                  <a:srgbClr val="000000"/>
                </a:solidFill>
                <a:latin typeface="Arial"/>
                <a:ea typeface="DejaVu Sans"/>
              </a:rPr>
              <a:t>, </a:t>
            </a:r>
            <a:r>
              <a:rPr b="0" i="1" lang="en-US" sz="1100" spc="-1" strike="noStrike">
                <a:solidFill>
                  <a:srgbClr val="000000"/>
                </a:solidFill>
                <a:latin typeface="Arial"/>
                <a:ea typeface="DejaVu Sans"/>
              </a:rPr>
              <a:t>Morbillivirus</a:t>
            </a:r>
            <a:r>
              <a:rPr b="0" lang="en-US" sz="1100" spc="-1" strike="noStrike">
                <a:solidFill>
                  <a:srgbClr val="000000"/>
                </a:solidFill>
                <a:latin typeface="Arial"/>
                <a:ea typeface="DejaVu Sans"/>
              </a:rPr>
              <a:t>, and </a:t>
            </a:r>
            <a:r>
              <a:rPr b="0" i="1" lang="en-US" sz="1100" spc="-1" strike="noStrike">
                <a:solidFill>
                  <a:srgbClr val="000000"/>
                </a:solidFill>
                <a:latin typeface="Arial"/>
                <a:ea typeface="DejaVu Sans"/>
              </a:rPr>
              <a:t>Jeilongvirus</a:t>
            </a:r>
            <a:r>
              <a:rPr b="0" lang="en-US" sz="1100" spc="-1" strike="noStrike">
                <a:solidFill>
                  <a:srgbClr val="000000"/>
                </a:solidFill>
                <a:latin typeface="Arial"/>
                <a:ea typeface="DejaVu Sans"/>
              </a:rPr>
              <a:t> genera.</a:t>
            </a:r>
            <a:endParaRPr b="0" lang="en-US" sz="1100" spc="-1" strike="noStrike">
              <a:latin typeface="Arial"/>
            </a:endParaRPr>
          </a:p>
        </p:txBody>
      </p:sp>
      <p:sp>
        <p:nvSpPr>
          <p:cNvPr id="240" name=""/>
          <p:cNvSpPr/>
          <p:nvPr/>
        </p:nvSpPr>
        <p:spPr>
          <a:xfrm>
            <a:off x="914400" y="4800600"/>
            <a:ext cx="7081920" cy="6400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800" spc="-1" strike="noStrike">
                <a:solidFill>
                  <a:srgbClr val="808080"/>
                </a:solidFill>
                <a:latin typeface="ariel"/>
                <a:ea typeface="ヒラギノ角ゴ Pro W3"/>
              </a:rPr>
              <a:t>¹Vanmechelen B, Bletsa M, Laenen L, et al. Discovery and genome characterization of three new Jeilongviruses, a lineage of paramyxoviruses characterized by their unique membrane proteins. BMC Genomics. 2018;19(1):617. doi:10.1186/s12864-018-4995-0</a:t>
            </a:r>
            <a:endParaRPr b="0" lang="en-US" sz="8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
          <p:cNvSpPr/>
          <p:nvPr/>
        </p:nvSpPr>
        <p:spPr>
          <a:xfrm>
            <a:off x="228600" y="339120"/>
            <a:ext cx="3652560" cy="337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Mammalian - Subjects </a:t>
            </a:r>
            <a:endParaRPr b="0" lang="en-US" sz="1800" spc="-1" strike="noStrike">
              <a:latin typeface="Arial"/>
            </a:endParaRPr>
          </a:p>
        </p:txBody>
      </p:sp>
      <p:pic>
        <p:nvPicPr>
          <p:cNvPr id="242" name="" descr=""/>
          <p:cNvPicPr/>
          <p:nvPr/>
        </p:nvPicPr>
        <p:blipFill>
          <a:blip r:embed="rId1"/>
          <a:stretch/>
        </p:blipFill>
        <p:spPr>
          <a:xfrm>
            <a:off x="231840" y="914400"/>
            <a:ext cx="4792320" cy="1595160"/>
          </a:xfrm>
          <a:prstGeom prst="rect">
            <a:avLst/>
          </a:prstGeom>
          <a:ln w="0">
            <a:noFill/>
          </a:ln>
        </p:spPr>
      </p:pic>
      <p:sp>
        <p:nvSpPr>
          <p:cNvPr id="243" name=""/>
          <p:cNvSpPr/>
          <p:nvPr/>
        </p:nvSpPr>
        <p:spPr>
          <a:xfrm>
            <a:off x="5257800" y="457200"/>
            <a:ext cx="3652560" cy="2592720"/>
          </a:xfrm>
          <a:prstGeom prst="rect">
            <a:avLst/>
          </a:prstGeom>
          <a:noFill/>
          <a:ln w="0">
            <a:noFill/>
          </a:ln>
        </p:spPr>
        <p:style>
          <a:lnRef idx="0"/>
          <a:fillRef idx="0"/>
          <a:effectRef idx="0"/>
          <a:fontRef idx="minor"/>
        </p:style>
        <p:txBody>
          <a:bodyPr lIns="0" rIns="0" tIns="0" bIns="0" anchor="t">
            <a:noAutofit/>
          </a:bodyPr>
          <a:p>
            <a:pPr marL="216000" indent="-216000">
              <a:lnSpc>
                <a:spcPct val="100000"/>
              </a:lnSpc>
              <a:buClr>
                <a:srgbClr val="000000"/>
              </a:buClr>
              <a:buSzPct val="45000"/>
              <a:buFont typeface="Wingdings" charset="2"/>
              <a:buChar char=""/>
            </a:pPr>
            <a:r>
              <a:rPr b="1" lang="en-US" sz="1400" spc="-1" strike="noStrike">
                <a:solidFill>
                  <a:srgbClr val="000000"/>
                </a:solidFill>
                <a:latin typeface="Arial"/>
                <a:ea typeface="DejaVu Sans"/>
              </a:rPr>
              <a:t>PRRSV</a:t>
            </a:r>
            <a:r>
              <a:rPr b="0" lang="en-US" sz="1400" spc="-1" strike="noStrike">
                <a:solidFill>
                  <a:srgbClr val="000000"/>
                </a:solidFill>
                <a:latin typeface="Arial"/>
                <a:ea typeface="DejaVu Sans"/>
              </a:rPr>
              <a:t>: 981 contigs from study ERP130049, using African green monkey (</a:t>
            </a:r>
            <a:r>
              <a:rPr b="0" i="1" lang="en-US" sz="1400" spc="-1" strike="noStrike">
                <a:solidFill>
                  <a:srgbClr val="000000"/>
                </a:solidFill>
                <a:latin typeface="Arial"/>
                <a:ea typeface="DejaVu Sans"/>
              </a:rPr>
              <a:t>Chlorocebus sabaeus</a:t>
            </a:r>
            <a:r>
              <a:rPr b="0" lang="en-US" sz="1400" spc="-1" strike="noStrike">
                <a:solidFill>
                  <a:srgbClr val="000000"/>
                </a:solidFill>
                <a:latin typeface="Arial"/>
                <a:ea typeface="DejaVu Sans"/>
              </a:rPr>
              <a:t>) cell lines from fetal kidney tissue—not natural infections.</a:t>
            </a:r>
            <a:endParaRPr b="0" lang="en-US" sz="1400" spc="-1" strike="noStrike">
              <a:latin typeface="Arial"/>
            </a:endParaRPr>
          </a:p>
          <a:p>
            <a:pPr>
              <a:lnSpc>
                <a:spcPct val="100000"/>
              </a:lnSpc>
              <a:buNone/>
            </a:pPr>
            <a:endParaRPr b="0" lang="en-US" sz="1400" spc="-1" strike="noStrike">
              <a:latin typeface="Arial"/>
            </a:endParaRPr>
          </a:p>
          <a:p>
            <a:pPr marL="216000" indent="-216000">
              <a:lnSpc>
                <a:spcPct val="100000"/>
              </a:lnSpc>
              <a:buClr>
                <a:srgbClr val="000000"/>
              </a:buClr>
              <a:buSzPct val="45000"/>
              <a:buFont typeface="Wingdings" charset="2"/>
              <a:buChar char=""/>
            </a:pPr>
            <a:r>
              <a:rPr b="1" lang="en-US" sz="1400" spc="-1" strike="noStrike">
                <a:solidFill>
                  <a:srgbClr val="000000"/>
                </a:solidFill>
                <a:latin typeface="Arial"/>
                <a:ea typeface="DejaVu Sans"/>
              </a:rPr>
              <a:t>Majority of hosts</a:t>
            </a:r>
            <a:r>
              <a:rPr b="0" lang="en-US" sz="1400" spc="-1" strike="noStrike">
                <a:solidFill>
                  <a:srgbClr val="000000"/>
                </a:solidFill>
                <a:latin typeface="Arial"/>
                <a:ea typeface="DejaVu Sans"/>
              </a:rPr>
              <a:t>: Farm animals;  </a:t>
            </a:r>
            <a:endParaRPr b="0" lang="en-US" sz="1400" spc="-1" strike="noStrike">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Arial"/>
                <a:ea typeface="DejaVu Sans"/>
              </a:rPr>
              <a:t>! dairy products but listing cattle </a:t>
            </a:r>
            <a:r>
              <a:rPr b="0" i="1" lang="en-US" sz="1400" spc="-1" strike="noStrike">
                <a:solidFill>
                  <a:srgbClr val="000000"/>
                </a:solidFill>
                <a:latin typeface="Arial"/>
                <a:ea typeface="DejaVu Sans"/>
              </a:rPr>
              <a:t>(Bos taurus)</a:t>
            </a:r>
            <a:r>
              <a:rPr b="0" lang="en-US" sz="1400" spc="-1" strike="noStrike">
                <a:solidFill>
                  <a:srgbClr val="000000"/>
                </a:solidFill>
                <a:latin typeface="Arial"/>
                <a:ea typeface="DejaVu Sans"/>
              </a:rPr>
              <a:t> as the host.</a:t>
            </a:r>
            <a:endParaRPr b="0" lang="en-US" sz="1400" spc="-1" strike="noStrike">
              <a:latin typeface="Arial"/>
            </a:endParaRPr>
          </a:p>
        </p:txBody>
      </p:sp>
      <p:pic>
        <p:nvPicPr>
          <p:cNvPr id="244" name="" descr=""/>
          <p:cNvPicPr/>
          <p:nvPr/>
        </p:nvPicPr>
        <p:blipFill>
          <a:blip r:embed="rId2"/>
          <a:stretch/>
        </p:blipFill>
        <p:spPr>
          <a:xfrm>
            <a:off x="228600" y="2971800"/>
            <a:ext cx="4797360" cy="120708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
          <p:cNvSpPr/>
          <p:nvPr/>
        </p:nvSpPr>
        <p:spPr>
          <a:xfrm>
            <a:off x="228600" y="339120"/>
            <a:ext cx="5938560" cy="5929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Results:Mammalian - Summary</a:t>
            </a:r>
            <a:endParaRPr b="0" lang="en-US" sz="1800" spc="-1" strike="noStrike">
              <a:latin typeface="Arial"/>
            </a:endParaRPr>
          </a:p>
        </p:txBody>
      </p:sp>
      <p:sp>
        <p:nvSpPr>
          <p:cNvPr id="246" name=""/>
          <p:cNvSpPr/>
          <p:nvPr/>
        </p:nvSpPr>
        <p:spPr>
          <a:xfrm>
            <a:off x="233280" y="893160"/>
            <a:ext cx="8677440" cy="1616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000" spc="-1" strike="noStrike">
                <a:solidFill>
                  <a:srgbClr val="000000"/>
                </a:solidFill>
                <a:latin typeface="Arial"/>
                <a:ea typeface="DejaVu Sans"/>
              </a:rPr>
              <a:t>RNA virus contig assembly results</a:t>
            </a:r>
            <a:endParaRPr b="0" lang="en-US" sz="1000" spc="-1" strike="noStrike">
              <a:latin typeface="Arial"/>
            </a:endParaRPr>
          </a:p>
          <a:p>
            <a:pPr>
              <a:lnSpc>
                <a:spcPct val="100000"/>
              </a:lnSpc>
              <a:buNone/>
            </a:pP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Assembled 6,209 contigs from 332 samples aligned to RNA virus families.</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Cross-finding: Identified 11 non-RNA virus families with lower E-values than RNA viruses.</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1" lang="en-US" sz="1000" spc="-1" strike="noStrike">
                <a:solidFill>
                  <a:srgbClr val="000000"/>
                </a:solidFill>
                <a:latin typeface="Arial"/>
                <a:ea typeface="DejaVu Sans"/>
              </a:rPr>
              <a:t>Contig characteristics</a:t>
            </a:r>
            <a:endParaRPr b="0" lang="en-US" sz="1000" spc="-1" strike="noStrike">
              <a:latin typeface="Arial"/>
            </a:endParaRPr>
          </a:p>
          <a:p>
            <a:pPr>
              <a:lnSpc>
                <a:spcPct val="100000"/>
              </a:lnSpc>
              <a:buNone/>
            </a:pP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80.59% (5,004/6,209) of viral contigs exhibited &lt;90% protein sequence identity with the closest known virus.</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19.72% (1,225) of contigs were &gt;1,000 nt across all phyla.</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444 contigs had a length &gt;1,000 nt and sequence identity &lt;90%.</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1" lang="en-US" sz="1000" spc="-1" strike="noStrike">
                <a:solidFill>
                  <a:srgbClr val="000000"/>
                </a:solidFill>
                <a:latin typeface="Arial"/>
                <a:ea typeface="DejaVu Sans"/>
              </a:rPr>
              <a:t>Dominant phyla</a:t>
            </a:r>
            <a:endParaRPr b="0" lang="en-US" sz="1000" spc="-1" strike="noStrike">
              <a:latin typeface="Arial"/>
            </a:endParaRPr>
          </a:p>
          <a:p>
            <a:pPr>
              <a:lnSpc>
                <a:spcPct val="100000"/>
              </a:lnSpc>
              <a:buNone/>
            </a:pP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Top three phyla: </a:t>
            </a:r>
            <a:r>
              <a:rPr b="0" i="1" lang="en-US" sz="1000" spc="-1" strike="noStrike">
                <a:solidFill>
                  <a:srgbClr val="000000"/>
                </a:solidFill>
                <a:latin typeface="Arial"/>
                <a:ea typeface="DejaVu Sans"/>
              </a:rPr>
              <a:t>Lenarviricota</a:t>
            </a:r>
            <a:r>
              <a:rPr b="0" lang="en-US" sz="1000" spc="-1" strike="noStrike">
                <a:solidFill>
                  <a:srgbClr val="000000"/>
                </a:solidFill>
                <a:latin typeface="Arial"/>
                <a:ea typeface="DejaVu Sans"/>
              </a:rPr>
              <a:t>,</a:t>
            </a:r>
            <a:r>
              <a:rPr b="0" i="1" lang="en-US" sz="1000" spc="-1" strike="noStrike">
                <a:solidFill>
                  <a:srgbClr val="000000"/>
                </a:solidFill>
                <a:latin typeface="Arial"/>
                <a:ea typeface="DejaVu Sans"/>
              </a:rPr>
              <a:t> Kitrinoviricota</a:t>
            </a:r>
            <a:r>
              <a:rPr b="0" lang="en-US" sz="1000" spc="-1" strike="noStrike">
                <a:solidFill>
                  <a:srgbClr val="000000"/>
                </a:solidFill>
                <a:latin typeface="Arial"/>
                <a:ea typeface="DejaVu Sans"/>
              </a:rPr>
              <a:t>, and </a:t>
            </a:r>
            <a:r>
              <a:rPr b="0" i="1" lang="en-US" sz="1000" spc="-1" strike="noStrike">
                <a:solidFill>
                  <a:srgbClr val="000000"/>
                </a:solidFill>
                <a:latin typeface="Arial"/>
                <a:ea typeface="DejaVu Sans"/>
              </a:rPr>
              <a:t>Pisuviricota</a:t>
            </a:r>
            <a:r>
              <a:rPr b="0" lang="en-US" sz="1000" spc="-1" strike="noStrike">
                <a:solidFill>
                  <a:srgbClr val="000000"/>
                </a:solidFill>
                <a:latin typeface="Arial"/>
                <a:ea typeface="DejaVu Sans"/>
              </a:rPr>
              <a:t> (most prevalent).</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Predominantly associated with farm animal viruses.</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1" lang="en-US" sz="1000" spc="-1" strike="noStrike">
                <a:solidFill>
                  <a:srgbClr val="000000"/>
                </a:solidFill>
                <a:latin typeface="Arial"/>
                <a:ea typeface="DejaVu Sans"/>
              </a:rPr>
              <a:t>Functional annotation</a:t>
            </a:r>
            <a:endParaRPr b="0" lang="en-US" sz="1000" spc="-1" strike="noStrike">
              <a:latin typeface="Arial"/>
            </a:endParaRPr>
          </a:p>
          <a:p>
            <a:pPr>
              <a:lnSpc>
                <a:spcPct val="100000"/>
              </a:lnSpc>
              <a:buNone/>
            </a:pP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Consistent identification of RNA-dependent RNA polymerase (RdRp), used for screening.</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Many contigs revealed characteristic protein domains specific to their virus families, including an RNA editing site.</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1" lang="en-US" sz="1000" spc="-1" strike="noStrike">
                <a:solidFill>
                  <a:srgbClr val="000000"/>
                </a:solidFill>
                <a:latin typeface="Arial"/>
                <a:ea typeface="DejaVu Sans"/>
              </a:rPr>
              <a:t>Notable findings</a:t>
            </a:r>
            <a:endParaRPr b="0" lang="en-US" sz="1000" spc="-1" strike="noStrike">
              <a:latin typeface="Arial"/>
            </a:endParaRPr>
          </a:p>
          <a:p>
            <a:pPr>
              <a:lnSpc>
                <a:spcPct val="100000"/>
              </a:lnSpc>
              <a:buNone/>
            </a:pP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Detected viruses present in dairy products and fetal kidney cell lines from African green monkeys. </a:t>
            </a:r>
            <a:r>
              <a:rPr b="0" lang="en-US" sz="1800" spc="-1" strike="noStrike">
                <a:solidFill>
                  <a:srgbClr val="000000"/>
                </a:solidFill>
                <a:latin typeface="Arial"/>
                <a:ea typeface="DejaVu Sans"/>
              </a:rPr>
              <a:t>   </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p:txBody>
      </p:sp>
      <p:sp>
        <p:nvSpPr>
          <p:cNvPr id="247" name=""/>
          <p:cNvSpPr/>
          <p:nvPr/>
        </p:nvSpPr>
        <p:spPr>
          <a:xfrm>
            <a:off x="4680" y="2971800"/>
            <a:ext cx="2962440" cy="3023640"/>
          </a:xfrm>
          <a:prstGeom prst="rect">
            <a:avLst/>
          </a:prstGeom>
          <a:noFill/>
          <a:ln w="0">
            <a:noFill/>
          </a:ln>
        </p:spPr>
        <p:style>
          <a:lnRef idx="0"/>
          <a:fillRef idx="0"/>
          <a:effectRef idx="0"/>
          <a:fontRef idx="minor"/>
        </p:style>
      </p:sp>
      <p:sp>
        <p:nvSpPr>
          <p:cNvPr id="248" name=""/>
          <p:cNvSpPr/>
          <p:nvPr/>
        </p:nvSpPr>
        <p:spPr>
          <a:xfrm>
            <a:off x="6172200" y="2971800"/>
            <a:ext cx="2962440" cy="302364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PlaceHolder 1"/>
          <p:cNvSpPr>
            <a:spLocks noGrp="1"/>
          </p:cNvSpPr>
          <p:nvPr>
            <p:ph type="title"/>
          </p:nvPr>
        </p:nvSpPr>
        <p:spPr>
          <a:xfrm>
            <a:off x="790920" y="1843920"/>
            <a:ext cx="7545240" cy="614880"/>
          </a:xfrm>
          <a:prstGeom prst="rect">
            <a:avLst/>
          </a:prstGeom>
          <a:noFill/>
          <a:ln w="0">
            <a:noFill/>
          </a:ln>
        </p:spPr>
        <p:txBody>
          <a:bodyPr lIns="0" rIns="0" tIns="0" bIns="0" anchor="ctr">
            <a:noAutofit/>
          </a:bodyPr>
          <a:p>
            <a:pPr>
              <a:lnSpc>
                <a:spcPct val="90000"/>
              </a:lnSpc>
              <a:buNone/>
            </a:pPr>
            <a:r>
              <a:rPr b="1" lang="en-US" sz="4400" spc="-1" strike="noStrike">
                <a:solidFill>
                  <a:srgbClr val="000000"/>
                </a:solidFill>
                <a:latin typeface="Arial"/>
                <a:ea typeface="DejaVu Sans"/>
              </a:rPr>
              <a:t>Conclusion and Outlook</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PlaceHolder 24"/>
          <p:cNvSpPr/>
          <p:nvPr/>
        </p:nvSpPr>
        <p:spPr>
          <a:xfrm>
            <a:off x="791280" y="1843920"/>
            <a:ext cx="7548120" cy="613440"/>
          </a:xfrm>
          <a:prstGeom prst="rect">
            <a:avLst/>
          </a:prstGeom>
          <a:noFill/>
          <a:ln w="0">
            <a:noFill/>
          </a:ln>
        </p:spPr>
        <p:style>
          <a:lnRef idx="0"/>
          <a:fillRef idx="0"/>
          <a:effectRef idx="0"/>
          <a:fontRef idx="minor"/>
        </p:style>
        <p:txBody>
          <a:bodyPr numCol="1" spcCol="0" lIns="0" rIns="0" tIns="0" bIns="0" anchor="ctr">
            <a:noAutofit/>
          </a:bodyPr>
          <a:p>
            <a:pPr algn="ctr">
              <a:lnSpc>
                <a:spcPct val="100000"/>
              </a:lnSpc>
              <a:buNone/>
              <a:tabLst>
                <a:tab algn="l" pos="0"/>
              </a:tabLst>
            </a:pPr>
            <a:r>
              <a:rPr b="0" lang="en-US" sz="4400" spc="-1" strike="noStrike">
                <a:solidFill>
                  <a:srgbClr val="000000"/>
                </a:solidFill>
                <a:latin typeface="Arial"/>
                <a:ea typeface="DejaVu Sans"/>
              </a:rPr>
              <a:t>Introduction</a:t>
            </a:r>
            <a:endParaRPr b="0" lang="en-US" sz="4400" spc="-1" strike="noStrike">
              <a:latin typeface="Arial"/>
            </a:endParaRPr>
          </a:p>
        </p:txBody>
      </p:sp>
      <p:sp>
        <p:nvSpPr>
          <p:cNvPr id="102" name=""/>
          <p:cNvSpPr/>
          <p:nvPr/>
        </p:nvSpPr>
        <p:spPr>
          <a:xfrm>
            <a:off x="1600200" y="3200400"/>
            <a:ext cx="6391080" cy="90468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1" i="1" lang="en-US" sz="2400" spc="-1" strike="noStrike">
                <a:solidFill>
                  <a:srgbClr val="069a2e"/>
                </a:solidFill>
                <a:latin typeface="Arial"/>
                <a:ea typeface="ヒラギノ角ゴ Pro W3"/>
              </a:rPr>
              <a:t>Why do We need virus discovery?</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Textfeld 5"/>
          <p:cNvSpPr/>
          <p:nvPr/>
        </p:nvSpPr>
        <p:spPr>
          <a:xfrm>
            <a:off x="327240" y="228600"/>
            <a:ext cx="8583480" cy="35456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spcBef>
                <a:spcPts val="360"/>
              </a:spcBef>
              <a:buNone/>
              <a:tabLst>
                <a:tab algn="l" pos="0"/>
              </a:tabLst>
            </a:pPr>
            <a:r>
              <a:rPr b="0" lang="en-US" sz="1800" spc="-1" strike="noStrike">
                <a:solidFill>
                  <a:srgbClr val="666666"/>
                </a:solidFill>
                <a:latin typeface="Arial"/>
                <a:ea typeface="Arial"/>
              </a:rPr>
              <a:t>Conclusion</a:t>
            </a:r>
            <a:endParaRPr b="0" lang="en-US" sz="1800" spc="-1" strike="noStrike">
              <a:latin typeface="Arial"/>
            </a:endParaRPr>
          </a:p>
          <a:p>
            <a:pPr algn="ctr">
              <a:lnSpc>
                <a:spcPct val="100000"/>
              </a:lnSpc>
              <a:spcBef>
                <a:spcPts val="360"/>
              </a:spcBef>
              <a:buNone/>
              <a:tabLst>
                <a:tab algn="l" pos="0"/>
              </a:tabLst>
            </a:pPr>
            <a:endParaRPr b="0" lang="en-US" sz="18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r>
              <a:rPr b="1" lang="de-DE" sz="1200" spc="-1" strike="noStrike">
                <a:solidFill>
                  <a:srgbClr val="000000"/>
                </a:solidFill>
                <a:latin typeface="Arial"/>
                <a:ea typeface="DejaVu Sans"/>
              </a:rPr>
              <a:t>Taubert – liver sequencing data</a:t>
            </a:r>
            <a:r>
              <a:rPr b="0" lang="de-DE" sz="1200" spc="-1" strike="noStrike">
                <a:solidFill>
                  <a:srgbClr val="000000"/>
                </a:solidFill>
                <a:latin typeface="Arial"/>
                <a:ea typeface="DejaVu Sans"/>
              </a:rPr>
              <a:t>: </a:t>
            </a:r>
            <a:endParaRPr b="0" lang="en-US" sz="1200" spc="-1" strike="noStrike">
              <a:latin typeface="Arial"/>
            </a:endParaRPr>
          </a:p>
          <a:p>
            <a:pPr>
              <a:lnSpc>
                <a:spcPct val="100000"/>
              </a:lnSpc>
              <a:buNone/>
              <a:tabLst>
                <a:tab algn="l" pos="0"/>
              </a:tabLst>
            </a:pPr>
            <a:endParaRPr b="0" lang="en-US" sz="1200" spc="-1" strike="noStrike">
              <a:latin typeface="Arial"/>
            </a:endParaRPr>
          </a:p>
          <a:p>
            <a:pPr marL="216000" indent="-216000">
              <a:lnSpc>
                <a:spcPct val="100000"/>
              </a:lnSpc>
              <a:buClr>
                <a:srgbClr val="000000"/>
              </a:buClr>
              <a:buFont typeface="Wingdings" charset="2"/>
              <a:buChar char=""/>
              <a:tabLst>
                <a:tab algn="l" pos="0"/>
              </a:tabLst>
            </a:pPr>
            <a:r>
              <a:rPr b="0" lang="de-DE" sz="1000" spc="-1" strike="noStrike">
                <a:solidFill>
                  <a:srgbClr val="000000"/>
                </a:solidFill>
                <a:latin typeface="Arial"/>
                <a:ea typeface="DejaVu Sans"/>
              </a:rPr>
              <a:t>Analysis complete with only a small portion of files returning assembled contigs.</a:t>
            </a:r>
            <a:endParaRPr b="0" lang="en-US" sz="10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No conclusive evidence links viral infections to liver rejection.</a:t>
            </a:r>
            <a:endParaRPr b="0" lang="en-US" sz="1000" spc="-1" strike="noStrike">
              <a:latin typeface="Arial"/>
            </a:endParaRPr>
          </a:p>
          <a:p>
            <a:pPr>
              <a:lnSpc>
                <a:spcPct val="100000"/>
              </a:lnSpc>
              <a:buNone/>
              <a:tabLst>
                <a:tab algn="l" pos="0"/>
              </a:tabLst>
            </a:pPr>
            <a:endParaRPr b="0" lang="en-US" sz="1400" spc="-1" strike="noStrike">
              <a:latin typeface="Arial"/>
            </a:endParaRPr>
          </a:p>
          <a:p>
            <a:pPr>
              <a:lnSpc>
                <a:spcPct val="100000"/>
              </a:lnSpc>
              <a:buNone/>
              <a:tabLst>
                <a:tab algn="l" pos="0"/>
              </a:tabLst>
            </a:pPr>
            <a:r>
              <a:rPr b="1" lang="de-DE" sz="1200" spc="-1" strike="noStrike">
                <a:solidFill>
                  <a:srgbClr val="000000"/>
                </a:solidFill>
                <a:latin typeface="Arial"/>
                <a:ea typeface="DejaVu Sans"/>
              </a:rPr>
              <a:t>Mammalian sequencing data</a:t>
            </a:r>
            <a:r>
              <a:rPr b="0" lang="de-DE" sz="1200" spc="-1" strike="noStrike">
                <a:solidFill>
                  <a:srgbClr val="000000"/>
                </a:solidFill>
                <a:latin typeface="Arial"/>
                <a:ea typeface="DejaVu Sans"/>
              </a:rPr>
              <a:t>:</a:t>
            </a:r>
            <a:endParaRPr b="0" lang="en-US" sz="1200" spc="-1" strike="noStrike">
              <a:latin typeface="Arial"/>
            </a:endParaRPr>
          </a:p>
          <a:p>
            <a:pPr>
              <a:lnSpc>
                <a:spcPct val="100000"/>
              </a:lnSpc>
              <a:buNone/>
              <a:tabLst>
                <a:tab algn="l" pos="0"/>
              </a:tabLst>
            </a:pPr>
            <a:endParaRPr b="0" lang="en-US" sz="14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6,209 contigs.  </a:t>
            </a:r>
            <a:endParaRPr b="0" lang="en-US" sz="10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444 long and novel contigs.</a:t>
            </a:r>
            <a:endParaRPr b="0" lang="en-US" sz="10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characteristic protein domains specific to their virus families.</a:t>
            </a:r>
            <a:endParaRPr b="0" lang="en-US" sz="10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known virus families associated with farm animals.</a:t>
            </a: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r>
              <a:rPr b="1" lang="en-US" sz="1200" spc="-1" strike="noStrike">
                <a:solidFill>
                  <a:srgbClr val="000000"/>
                </a:solidFill>
                <a:latin typeface="Arial"/>
                <a:ea typeface="DejaVu Sans"/>
              </a:rPr>
              <a:t>Virusparies:</a:t>
            </a:r>
            <a:endParaRPr b="0" lang="en-US" sz="1200" spc="-1" strike="noStrike">
              <a:latin typeface="Arial"/>
            </a:endParaRPr>
          </a:p>
          <a:p>
            <a:pPr>
              <a:lnSpc>
                <a:spcPct val="100000"/>
              </a:lnSpc>
              <a:buNone/>
              <a:tabLst>
                <a:tab algn="l" pos="0"/>
              </a:tabLst>
            </a:pPr>
            <a:endParaRPr b="0" lang="en-US" sz="10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R package </a:t>
            </a:r>
            <a:endParaRPr b="0" lang="en-US" sz="10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Tool for visualizing or summarizing results → Reports.</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PlaceHolder 16"/>
          <p:cNvSpPr/>
          <p:nvPr/>
        </p:nvSpPr>
        <p:spPr>
          <a:xfrm>
            <a:off x="11880" y="349200"/>
            <a:ext cx="775584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endParaRPr b="0" lang="en-US" sz="1800" spc="-1" strike="noStrike">
              <a:latin typeface="Arial"/>
            </a:endParaRPr>
          </a:p>
        </p:txBody>
      </p:sp>
      <p:sp>
        <p:nvSpPr>
          <p:cNvPr id="252" name="Textfeld 1"/>
          <p:cNvSpPr/>
          <p:nvPr/>
        </p:nvSpPr>
        <p:spPr>
          <a:xfrm>
            <a:off x="327240" y="349560"/>
            <a:ext cx="8583480" cy="43380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spcBef>
                <a:spcPts val="360"/>
              </a:spcBef>
              <a:buNone/>
              <a:tabLst>
                <a:tab algn="l" pos="0"/>
              </a:tabLst>
            </a:pPr>
            <a:r>
              <a:rPr b="0" lang="en-US" sz="1800" spc="-1" strike="noStrike">
                <a:solidFill>
                  <a:srgbClr val="666666"/>
                </a:solidFill>
                <a:latin typeface="Arial"/>
                <a:ea typeface="Arial"/>
              </a:rPr>
              <a:t>Outlook</a:t>
            </a:r>
            <a:endParaRPr b="0" lang="en-US" sz="1800" spc="-1" strike="noStrike">
              <a:latin typeface="Arial"/>
            </a:endParaRPr>
          </a:p>
          <a:p>
            <a:pPr algn="ctr">
              <a:lnSpc>
                <a:spcPct val="100000"/>
              </a:lnSpc>
              <a:spcBef>
                <a:spcPts val="360"/>
              </a:spcBef>
              <a:buNone/>
              <a:tabLst>
                <a:tab algn="l" pos="0"/>
              </a:tabLst>
            </a:pPr>
            <a:endParaRPr b="0" lang="en-US" sz="18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r>
              <a:rPr b="1" lang="de-DE" sz="1400" spc="-1" strike="noStrike">
                <a:solidFill>
                  <a:srgbClr val="000000"/>
                </a:solidFill>
                <a:latin typeface="Arial"/>
                <a:ea typeface="DejaVu Sans"/>
              </a:rPr>
              <a:t>Curation</a:t>
            </a:r>
            <a:r>
              <a:rPr b="0" lang="de-DE" sz="1400" spc="-1" strike="noStrike">
                <a:solidFill>
                  <a:srgbClr val="000000"/>
                </a:solidFill>
                <a:latin typeface="Arial"/>
                <a:ea typeface="DejaVu Sans"/>
              </a:rPr>
              <a:t>: </a:t>
            </a:r>
            <a:endParaRPr b="0" lang="en-US" sz="1400" spc="-1" strike="noStrike">
              <a:latin typeface="Arial"/>
            </a:endParaRPr>
          </a:p>
          <a:p>
            <a:pPr>
              <a:lnSpc>
                <a:spcPct val="100000"/>
              </a:lnSpc>
              <a:buNone/>
              <a:tabLst>
                <a:tab algn="l" pos="0"/>
              </a:tabLst>
            </a:pPr>
            <a:endParaRPr b="0" lang="en-US" sz="1000" spc="-1" strike="noStrike">
              <a:latin typeface="Arial"/>
            </a:endParaRPr>
          </a:p>
          <a:p>
            <a:pPr marL="285840" indent="-285840">
              <a:lnSpc>
                <a:spcPct val="100000"/>
              </a:lnSpc>
              <a:buClr>
                <a:srgbClr val="000000"/>
              </a:buClr>
              <a:buFont typeface="Wingdings" charset="2"/>
              <a:buChar char=""/>
              <a:tabLst>
                <a:tab algn="l" pos="0"/>
              </a:tabLst>
            </a:pPr>
            <a:r>
              <a:rPr b="0" lang="de-DE" sz="1000" spc="-1" strike="noStrike">
                <a:solidFill>
                  <a:srgbClr val="000000"/>
                </a:solidFill>
                <a:latin typeface="Arial"/>
                <a:ea typeface="DejaVu Sans"/>
              </a:rPr>
              <a:t>Eliminate unwanted contigs.</a:t>
            </a:r>
            <a:endParaRPr b="0" lang="en-US" sz="1000" spc="-1" strike="noStrike">
              <a:latin typeface="Arial"/>
            </a:endParaRPr>
          </a:p>
          <a:p>
            <a:pPr marL="285840" indent="-285840">
              <a:lnSpc>
                <a:spcPct val="100000"/>
              </a:lnSpc>
              <a:buClr>
                <a:srgbClr val="000000"/>
              </a:buClr>
              <a:buFont typeface="Wingdings" charset="2"/>
              <a:buChar char=""/>
              <a:tabLst>
                <a:tab algn="l" pos="0"/>
              </a:tabLst>
            </a:pPr>
            <a:r>
              <a:rPr b="0" lang="de-DE" sz="1000" spc="-1" strike="noStrike">
                <a:solidFill>
                  <a:srgbClr val="000000"/>
                </a:solidFill>
                <a:latin typeface="Arial"/>
                <a:ea typeface="DejaVu Sans"/>
              </a:rPr>
              <a:t>Tracing the samples back to the original work to determine the virus's source.</a:t>
            </a: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r>
              <a:rPr b="1" lang="de-DE" sz="1400" spc="-1" strike="noStrike">
                <a:solidFill>
                  <a:srgbClr val="000000"/>
                </a:solidFill>
                <a:latin typeface="Arial"/>
                <a:ea typeface="DejaVu Sans"/>
              </a:rPr>
              <a:t>Phylogenetic analysis: </a:t>
            </a:r>
            <a:endParaRPr b="0" lang="en-US" sz="1400" spc="-1" strike="noStrike">
              <a:latin typeface="Arial"/>
            </a:endParaRPr>
          </a:p>
          <a:p>
            <a:pPr>
              <a:lnSpc>
                <a:spcPct val="100000"/>
              </a:lnSpc>
              <a:buNone/>
              <a:tabLst>
                <a:tab algn="l" pos="0"/>
              </a:tabLst>
            </a:pPr>
            <a:endParaRPr b="0" lang="en-US" sz="1000" spc="-1" strike="noStrike">
              <a:latin typeface="Arial"/>
            </a:endParaRPr>
          </a:p>
          <a:p>
            <a:pPr marL="285840" indent="-285840">
              <a:lnSpc>
                <a:spcPct val="100000"/>
              </a:lnSpc>
              <a:buClr>
                <a:srgbClr val="000000"/>
              </a:buClr>
              <a:buFont typeface="Wingdings" charset="2"/>
              <a:buChar char=""/>
              <a:tabLst>
                <a:tab algn="l" pos="0"/>
              </a:tabLst>
            </a:pPr>
            <a:r>
              <a:rPr b="0" lang="de-DE" sz="1000" spc="-1" strike="noStrike">
                <a:solidFill>
                  <a:srgbClr val="000000"/>
                </a:solidFill>
                <a:latin typeface="Arial"/>
                <a:ea typeface="DejaVu Sans"/>
              </a:rPr>
              <a:t>Transition from basic taxonomic annotations to detailed classification.</a:t>
            </a:r>
            <a:endParaRPr b="0" lang="en-US" sz="1000" spc="-1" strike="noStrike">
              <a:latin typeface="Arial"/>
            </a:endParaRPr>
          </a:p>
          <a:p>
            <a:pPr marL="285840" indent="-285840">
              <a:lnSpc>
                <a:spcPct val="100000"/>
              </a:lnSpc>
              <a:buClr>
                <a:srgbClr val="000000"/>
              </a:buClr>
              <a:buFont typeface="Wingdings" charset="2"/>
              <a:buChar char=""/>
              <a:tabLst>
                <a:tab algn="l" pos="0"/>
              </a:tabLst>
            </a:pPr>
            <a:r>
              <a:rPr b="0" lang="de-DE" sz="1000" spc="-1" strike="noStrike">
                <a:solidFill>
                  <a:srgbClr val="000000"/>
                </a:solidFill>
                <a:latin typeface="Arial"/>
                <a:ea typeface="DejaVu Sans"/>
              </a:rPr>
              <a:t>Distinguish genuine sequences from contaminants.</a:t>
            </a: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r>
              <a:rPr b="1" lang="de-DE" sz="1400" spc="-1" strike="noStrike">
                <a:solidFill>
                  <a:srgbClr val="000000"/>
                </a:solidFill>
                <a:latin typeface="Arial"/>
                <a:ea typeface="DejaVu Sans"/>
              </a:rPr>
              <a:t>Contigs from mammalian sequencing data as future resource:</a:t>
            </a:r>
            <a:endParaRPr b="0" lang="en-US" sz="1400" spc="-1" strike="noStrike">
              <a:latin typeface="Arial"/>
            </a:endParaRPr>
          </a:p>
          <a:p>
            <a:pPr>
              <a:lnSpc>
                <a:spcPct val="100000"/>
              </a:lnSpc>
              <a:buNone/>
              <a:tabLst>
                <a:tab algn="l" pos="0"/>
              </a:tabLst>
            </a:pPr>
            <a:endParaRPr b="0" lang="en-US" sz="1400" spc="-1" strike="noStrike">
              <a:latin typeface="Arial"/>
            </a:endParaRPr>
          </a:p>
          <a:p>
            <a:pPr marL="285840" indent="-285840">
              <a:lnSpc>
                <a:spcPct val="100000"/>
              </a:lnSpc>
              <a:buClr>
                <a:srgbClr val="000000"/>
              </a:buClr>
              <a:buFont typeface="Wingdings" charset="2"/>
              <a:buChar char=""/>
              <a:tabLst>
                <a:tab algn="l" pos="0"/>
              </a:tabLst>
            </a:pPr>
            <a:r>
              <a:rPr b="0" lang="de-DE" sz="1000" spc="-1" strike="noStrike">
                <a:solidFill>
                  <a:srgbClr val="000000"/>
                </a:solidFill>
                <a:latin typeface="Arial"/>
                <a:ea typeface="DejaVu Sans"/>
              </a:rPr>
              <a:t>Contigs as a valuable resource for the Computaional Virology Research Groups current and future projects.  </a:t>
            </a:r>
            <a:endParaRPr b="0" lang="en-US" sz="1000" spc="-1" strike="noStrike">
              <a:latin typeface="Arial"/>
            </a:endParaRPr>
          </a:p>
          <a:p>
            <a:pPr marL="285840" indent="-285840">
              <a:lnSpc>
                <a:spcPct val="100000"/>
              </a:lnSpc>
              <a:buClr>
                <a:srgbClr val="000000"/>
              </a:buClr>
              <a:buFont typeface="Wingdings" charset="2"/>
              <a:buChar char=""/>
              <a:tabLst>
                <a:tab algn="l" pos="0"/>
              </a:tabLst>
            </a:pPr>
            <a:r>
              <a:rPr b="0" lang="de-DE" sz="1000" spc="-1" strike="noStrike">
                <a:solidFill>
                  <a:srgbClr val="000000"/>
                </a:solidFill>
                <a:latin typeface="Arial"/>
                <a:ea typeface="DejaVu Sans"/>
              </a:rPr>
              <a:t>Li Chuin Chong's research on predicting the spillover risk of RNA viruses.</a:t>
            </a: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PlaceHolder 17"/>
          <p:cNvSpPr/>
          <p:nvPr/>
        </p:nvSpPr>
        <p:spPr>
          <a:xfrm>
            <a:off x="228600" y="228600"/>
            <a:ext cx="775584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Acknowledgement</a:t>
            </a:r>
            <a:endParaRPr b="0" lang="en-US" sz="1800" spc="-1" strike="noStrike">
              <a:latin typeface="Arial"/>
            </a:endParaRPr>
          </a:p>
        </p:txBody>
      </p:sp>
      <p:pic>
        <p:nvPicPr>
          <p:cNvPr id="254" name="" descr=""/>
          <p:cNvPicPr/>
          <p:nvPr/>
        </p:nvPicPr>
        <p:blipFill>
          <a:blip r:embed="rId1"/>
          <a:stretch/>
        </p:blipFill>
        <p:spPr>
          <a:xfrm>
            <a:off x="3886200" y="457200"/>
            <a:ext cx="4264200" cy="3197160"/>
          </a:xfrm>
          <a:prstGeom prst="rect">
            <a:avLst/>
          </a:prstGeom>
          <a:ln w="0">
            <a:noFill/>
          </a:ln>
        </p:spPr>
      </p:pic>
      <p:sp>
        <p:nvSpPr>
          <p:cNvPr id="255" name=""/>
          <p:cNvSpPr/>
          <p:nvPr/>
        </p:nvSpPr>
        <p:spPr>
          <a:xfrm>
            <a:off x="457200" y="930240"/>
            <a:ext cx="2968560" cy="3404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300" spc="-1" strike="noStrike">
                <a:solidFill>
                  <a:srgbClr val="000000"/>
                </a:solidFill>
                <a:latin typeface="Arial"/>
                <a:ea typeface="DejaVu Sans"/>
              </a:rPr>
              <a:t>First supervisor</a:t>
            </a:r>
            <a:r>
              <a:rPr b="0" lang="en-US" sz="1300" spc="-1" strike="noStrike">
                <a:solidFill>
                  <a:srgbClr val="000000"/>
                </a:solidFill>
                <a:latin typeface="Arial"/>
                <a:ea typeface="DejaVu Sans"/>
              </a:rPr>
              <a:t>:</a:t>
            </a:r>
            <a:endParaRPr b="0" lang="en-US" sz="1300" spc="-1" strike="noStrike">
              <a:latin typeface="Arial"/>
            </a:endParaRPr>
          </a:p>
          <a:p>
            <a:pPr marL="216000" indent="-216000">
              <a:lnSpc>
                <a:spcPct val="100000"/>
              </a:lnSpc>
              <a:buClr>
                <a:srgbClr val="000000"/>
              </a:buClr>
              <a:buSzPct val="45000"/>
              <a:buFont typeface="Wingdings" charset="2"/>
              <a:buChar char=""/>
            </a:pPr>
            <a:r>
              <a:rPr b="0" lang="en-US" sz="1300" spc="-1" strike="noStrike">
                <a:solidFill>
                  <a:srgbClr val="000000"/>
                </a:solidFill>
                <a:latin typeface="Arial"/>
                <a:ea typeface="DejaVu Sans"/>
              </a:rPr>
              <a:t>Prof. Dr. Chris Lauber.</a:t>
            </a:r>
            <a:endParaRPr b="0" lang="en-US" sz="1300" spc="-1" strike="noStrike">
              <a:latin typeface="Arial"/>
            </a:endParaRPr>
          </a:p>
          <a:p>
            <a:pPr>
              <a:lnSpc>
                <a:spcPct val="100000"/>
              </a:lnSpc>
              <a:buNone/>
            </a:pPr>
            <a:endParaRPr b="0" lang="en-US" sz="1300" spc="-1" strike="noStrike">
              <a:latin typeface="Arial"/>
            </a:endParaRPr>
          </a:p>
          <a:p>
            <a:pPr>
              <a:lnSpc>
                <a:spcPct val="100000"/>
              </a:lnSpc>
              <a:buNone/>
            </a:pPr>
            <a:r>
              <a:rPr b="1" lang="en-US" sz="1300" spc="-1" strike="noStrike">
                <a:solidFill>
                  <a:srgbClr val="000000"/>
                </a:solidFill>
                <a:latin typeface="Arial"/>
                <a:ea typeface="DejaVu Sans"/>
              </a:rPr>
              <a:t>Second supervisor</a:t>
            </a:r>
            <a:r>
              <a:rPr b="0" lang="en-US" sz="1300" spc="-1" strike="noStrike">
                <a:solidFill>
                  <a:srgbClr val="000000"/>
                </a:solidFill>
                <a:latin typeface="Arial"/>
                <a:ea typeface="DejaVu Sans"/>
              </a:rPr>
              <a:t>:</a:t>
            </a:r>
            <a:endParaRPr b="0" lang="en-US" sz="1300" spc="-1" strike="noStrike">
              <a:latin typeface="Arial"/>
            </a:endParaRPr>
          </a:p>
          <a:p>
            <a:pPr marL="216000" indent="-216000">
              <a:lnSpc>
                <a:spcPct val="100000"/>
              </a:lnSpc>
              <a:buClr>
                <a:srgbClr val="000000"/>
              </a:buClr>
              <a:buSzPct val="45000"/>
              <a:buFont typeface="Wingdings" charset="2"/>
              <a:buChar char=""/>
            </a:pPr>
            <a:r>
              <a:rPr b="0" lang="en-US" sz="1300" spc="-1" strike="noStrike">
                <a:solidFill>
                  <a:srgbClr val="000000"/>
                </a:solidFill>
                <a:latin typeface="Arial"/>
                <a:ea typeface="DejaVu Sans"/>
              </a:rPr>
              <a:t>Prof. Dr. Helena U. Zacharias.</a:t>
            </a:r>
            <a:endParaRPr b="0" lang="en-US" sz="1300" spc="-1" strike="noStrike">
              <a:latin typeface="Arial"/>
            </a:endParaRPr>
          </a:p>
          <a:p>
            <a:pPr>
              <a:lnSpc>
                <a:spcPct val="100000"/>
              </a:lnSpc>
              <a:buNone/>
            </a:pPr>
            <a:endParaRPr b="0" lang="en-US" sz="1300" spc="-1" strike="noStrike">
              <a:latin typeface="Arial"/>
            </a:endParaRPr>
          </a:p>
          <a:p>
            <a:pPr marL="216000" indent="-216000">
              <a:lnSpc>
                <a:spcPct val="100000"/>
              </a:lnSpc>
              <a:buClr>
                <a:srgbClr val="000000"/>
              </a:buClr>
              <a:buSzPct val="45000"/>
              <a:buFont typeface="Wingdings" charset="2"/>
              <a:buChar char=""/>
            </a:pPr>
            <a:r>
              <a:rPr b="0" lang="en-US" sz="1300" spc="-1" strike="noStrike">
                <a:solidFill>
                  <a:srgbClr val="000000"/>
                </a:solidFill>
                <a:latin typeface="Arial"/>
                <a:ea typeface="DejaVu Sans"/>
              </a:rPr>
              <a:t>Li Chuin Chong.</a:t>
            </a:r>
            <a:endParaRPr b="0" lang="en-US" sz="1300" spc="-1" strike="noStrike">
              <a:latin typeface="Arial"/>
            </a:endParaRPr>
          </a:p>
          <a:p>
            <a:pPr>
              <a:lnSpc>
                <a:spcPct val="100000"/>
              </a:lnSpc>
              <a:buNone/>
            </a:pPr>
            <a:endParaRPr b="0" lang="en-US" sz="1300" spc="-1" strike="noStrike">
              <a:latin typeface="Arial"/>
            </a:endParaRPr>
          </a:p>
          <a:p>
            <a:pPr marL="216000" indent="-216000">
              <a:lnSpc>
                <a:spcPct val="100000"/>
              </a:lnSpc>
              <a:buClr>
                <a:srgbClr val="000000"/>
              </a:buClr>
              <a:buSzPct val="45000"/>
              <a:buFont typeface="Wingdings" charset="2"/>
              <a:buChar char=""/>
            </a:pPr>
            <a:r>
              <a:rPr b="0" lang="en-US" sz="1300" spc="-1" strike="noStrike">
                <a:solidFill>
                  <a:srgbClr val="000000"/>
                </a:solidFill>
                <a:latin typeface="Arial"/>
                <a:ea typeface="DejaVu Sans"/>
              </a:rPr>
              <a:t>Taubert – Department of Gastroenterology,Hepatology, Infectious Diseases and Endocrinology. </a:t>
            </a:r>
            <a:endParaRPr b="0" lang="en-US" sz="1300" spc="-1" strike="noStrike">
              <a:latin typeface="Arial"/>
            </a:endParaRPr>
          </a:p>
          <a:p>
            <a:pPr>
              <a:lnSpc>
                <a:spcPct val="100000"/>
              </a:lnSpc>
              <a:buNone/>
            </a:pPr>
            <a:endParaRPr b="0" lang="en-US" sz="1300" spc="-1" strike="noStrike">
              <a:latin typeface="Arial"/>
            </a:endParaRPr>
          </a:p>
          <a:p>
            <a:pPr marL="216000" indent="-216000">
              <a:lnSpc>
                <a:spcPct val="100000"/>
              </a:lnSpc>
              <a:buClr>
                <a:srgbClr val="000000"/>
              </a:buClr>
              <a:buSzPct val="45000"/>
              <a:buFont typeface="Wingdings" charset="2"/>
              <a:buChar char=""/>
            </a:pPr>
            <a:r>
              <a:rPr b="0" lang="en-US" sz="1300" spc="-1" strike="noStrike">
                <a:solidFill>
                  <a:srgbClr val="000000"/>
                </a:solidFill>
                <a:latin typeface="Arial"/>
                <a:ea typeface="DejaVu Sans"/>
              </a:rPr>
              <a:t>Computational Virology Research Group.</a:t>
            </a:r>
            <a:endParaRPr b="0" lang="en-US" sz="1300" spc="-1" strike="noStrike">
              <a:latin typeface="Arial"/>
            </a:endParaRPr>
          </a:p>
          <a:p>
            <a:pPr marL="216000" indent="-216000">
              <a:lnSpc>
                <a:spcPct val="100000"/>
              </a:lnSpc>
              <a:buClr>
                <a:srgbClr val="000000"/>
              </a:buClr>
              <a:buSzPct val="45000"/>
              <a:buFont typeface="Wingdings" charset="2"/>
              <a:buChar char=""/>
            </a:pPr>
            <a:r>
              <a:rPr b="0" lang="en-US" sz="1300" spc="-1" strike="noStrike">
                <a:solidFill>
                  <a:srgbClr val="000000"/>
                </a:solidFill>
                <a:latin typeface="Arial"/>
                <a:ea typeface="DejaVu Sans"/>
              </a:rPr>
              <a:t>Institute for Experimental Virology.</a:t>
            </a:r>
            <a:endParaRPr b="0" lang="en-US" sz="1300" spc="-1" strike="noStrike">
              <a:latin typeface="Arial"/>
            </a:endParaRPr>
          </a:p>
          <a:p>
            <a:pPr>
              <a:lnSpc>
                <a:spcPct val="100000"/>
              </a:lnSpc>
              <a:buNone/>
            </a:pPr>
            <a:endParaRPr b="0" lang="en-US" sz="1300" spc="-1" strike="noStrike">
              <a:latin typeface="Arial"/>
            </a:endParaRPr>
          </a:p>
          <a:p>
            <a:pPr marL="216000" indent="-216000">
              <a:lnSpc>
                <a:spcPct val="100000"/>
              </a:lnSpc>
              <a:buClr>
                <a:srgbClr val="000000"/>
              </a:buClr>
              <a:buSzPct val="45000"/>
              <a:buFont typeface="Wingdings" charset="2"/>
              <a:buChar char=""/>
            </a:pPr>
            <a:r>
              <a:rPr b="0" lang="en-US" sz="1300" spc="-1" strike="noStrike">
                <a:solidFill>
                  <a:srgbClr val="000000"/>
                </a:solidFill>
                <a:latin typeface="Arial"/>
                <a:ea typeface="DejaVu Sans"/>
              </a:rPr>
              <a:t>Scientific community.</a:t>
            </a:r>
            <a:endParaRPr b="0" lang="en-US" sz="13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PlaceHolder 1"/>
          <p:cNvSpPr>
            <a:spLocks noGrp="1"/>
          </p:cNvSpPr>
          <p:nvPr>
            <p:ph type="title"/>
          </p:nvPr>
        </p:nvSpPr>
        <p:spPr>
          <a:xfrm>
            <a:off x="790920" y="1843920"/>
            <a:ext cx="7545240" cy="614880"/>
          </a:xfrm>
          <a:prstGeom prst="rect">
            <a:avLst/>
          </a:prstGeom>
          <a:noFill/>
          <a:ln w="0">
            <a:noFill/>
          </a:ln>
        </p:spPr>
        <p:txBody>
          <a:bodyPr lIns="0" rIns="0" tIns="0" bIns="0" anchor="ctr">
            <a:noAutofit/>
          </a:bodyPr>
          <a:p>
            <a:pPr>
              <a:lnSpc>
                <a:spcPct val="90000"/>
              </a:lnSpc>
              <a:buNone/>
            </a:pPr>
            <a:r>
              <a:rPr b="0" lang="de-DE" sz="4400" spc="-1" strike="noStrike">
                <a:solidFill>
                  <a:srgbClr val="000000"/>
                </a:solidFill>
                <a:latin typeface="Arial"/>
                <a:ea typeface="DejaVu Sans"/>
              </a:rPr>
              <a:t>Thank you for listening!</a:t>
            </a:r>
            <a:br>
              <a:rPr sz="4400"/>
            </a:br>
            <a:r>
              <a:rPr b="0" lang="de-DE" sz="4400" spc="-1" strike="noStrike">
                <a:latin typeface="Arial"/>
                <a:ea typeface="DejaVu Sans"/>
              </a:rPr>
              <a:t>Any q</a:t>
            </a:r>
            <a:r>
              <a:rPr b="0" lang="de-DE" sz="4400" spc="-1" strike="noStrike">
                <a:solidFill>
                  <a:srgbClr val="000000"/>
                </a:solidFill>
                <a:latin typeface="Arial"/>
                <a:ea typeface="DejaVu Sans"/>
              </a:rPr>
              <a:t>uestions?</a:t>
            </a:r>
            <a:endParaRPr b="0" lang="en-US" sz="4400" spc="-1" strike="noStrike">
              <a:latin typeface="Arial"/>
            </a:endParaRPr>
          </a:p>
        </p:txBody>
      </p:sp>
      <p:pic>
        <p:nvPicPr>
          <p:cNvPr id="257" name="Grafik 3" descr=""/>
          <p:cNvPicPr/>
          <p:nvPr/>
        </p:nvPicPr>
        <p:blipFill>
          <a:blip r:embed="rId1"/>
          <a:stretch/>
        </p:blipFill>
        <p:spPr>
          <a:xfrm>
            <a:off x="3953520" y="2379960"/>
            <a:ext cx="2421360" cy="2624760"/>
          </a:xfrm>
          <a:prstGeom prst="rect">
            <a:avLst/>
          </a:prstGeom>
          <a:ln w="0">
            <a:noFill/>
          </a:ln>
        </p:spPr>
      </p:pic>
      <p:pic>
        <p:nvPicPr>
          <p:cNvPr id="258" name="Grafik 4" descr=""/>
          <p:cNvPicPr/>
          <p:nvPr/>
        </p:nvPicPr>
        <p:blipFill>
          <a:blip r:embed="rId2"/>
          <a:stretch/>
        </p:blipFill>
        <p:spPr>
          <a:xfrm>
            <a:off x="5038200" y="2265480"/>
            <a:ext cx="4752000" cy="266616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59" name="PlaceHolder 8"/>
          <p:cNvSpPr/>
          <p:nvPr/>
        </p:nvSpPr>
        <p:spPr>
          <a:xfrm>
            <a:off x="457200" y="685800"/>
            <a:ext cx="775872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1134"/>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History of virus discovery</a:t>
            </a:r>
            <a:endParaRPr b="0" lang="en-US" sz="1800" spc="-1" strike="noStrike">
              <a:latin typeface="Arial"/>
            </a:endParaRPr>
          </a:p>
        </p:txBody>
      </p:sp>
      <p:pic>
        <p:nvPicPr>
          <p:cNvPr id="260" name="" descr=""/>
          <p:cNvPicPr/>
          <p:nvPr/>
        </p:nvPicPr>
        <p:blipFill>
          <a:blip r:embed="rId1"/>
          <a:stretch/>
        </p:blipFill>
        <p:spPr>
          <a:xfrm>
            <a:off x="720" y="1042200"/>
            <a:ext cx="8904600" cy="3519360"/>
          </a:xfrm>
          <a:prstGeom prst="rect">
            <a:avLst/>
          </a:prstGeom>
          <a:ln w="0">
            <a:noFill/>
          </a:ln>
        </p:spPr>
      </p:pic>
      <p:sp>
        <p:nvSpPr>
          <p:cNvPr id="261" name=""/>
          <p:cNvSpPr/>
          <p:nvPr/>
        </p:nvSpPr>
        <p:spPr>
          <a:xfrm>
            <a:off x="457200" y="4572000"/>
            <a:ext cx="3188520" cy="1102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200" spc="-1" strike="noStrike">
                <a:solidFill>
                  <a:srgbClr val="333333"/>
                </a:solidFill>
                <a:latin typeface="Arial"/>
                <a:ea typeface="ヒラギノ角ゴ Pro W3"/>
              </a:rPr>
              <a:t>Image taken from Prof. Dr. Chris Lauber.</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62" name=""/>
          <p:cNvSpPr/>
          <p:nvPr/>
        </p:nvSpPr>
        <p:spPr>
          <a:xfrm>
            <a:off x="19080" y="457200"/>
            <a:ext cx="3405240" cy="905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Limitations: Segmented viruses and specificity of   profiles</a:t>
            </a:r>
            <a:endParaRPr b="0" lang="en-US" sz="1800" spc="-1" strike="noStrike">
              <a:latin typeface="Arial"/>
            </a:endParaRPr>
          </a:p>
        </p:txBody>
      </p:sp>
      <p:pic>
        <p:nvPicPr>
          <p:cNvPr id="263" name="" descr=""/>
          <p:cNvPicPr/>
          <p:nvPr/>
        </p:nvPicPr>
        <p:blipFill>
          <a:blip r:embed="rId1"/>
          <a:stretch/>
        </p:blipFill>
        <p:spPr>
          <a:xfrm>
            <a:off x="914400" y="1143000"/>
            <a:ext cx="2970360" cy="2509920"/>
          </a:xfrm>
          <a:prstGeom prst="rect">
            <a:avLst/>
          </a:prstGeom>
          <a:ln w="0">
            <a:noFill/>
          </a:ln>
        </p:spPr>
      </p:pic>
      <p:grpSp>
        <p:nvGrpSpPr>
          <p:cNvPr id="264" name=""/>
          <p:cNvGrpSpPr/>
          <p:nvPr/>
        </p:nvGrpSpPr>
        <p:grpSpPr>
          <a:xfrm>
            <a:off x="4800600" y="115560"/>
            <a:ext cx="3195720" cy="4680360"/>
            <a:chOff x="4800600" y="115560"/>
            <a:chExt cx="3195720" cy="4680360"/>
          </a:xfrm>
        </p:grpSpPr>
        <p:sp>
          <p:nvSpPr>
            <p:cNvPr id="265" name=""/>
            <p:cNvSpPr/>
            <p:nvPr/>
          </p:nvSpPr>
          <p:spPr>
            <a:xfrm>
              <a:off x="5257800" y="4515120"/>
              <a:ext cx="2733840" cy="28080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de-DE" sz="1400" spc="-1" strike="noStrike">
                  <a:solidFill>
                    <a:srgbClr val="000000"/>
                  </a:solidFill>
                  <a:latin typeface="Arial"/>
                  <a:ea typeface="DejaVu Sans"/>
                </a:rPr>
                <a:t>Search for: Flavi_RdRp.</a:t>
              </a:r>
              <a:endParaRPr b="0" lang="en-US" sz="1400" spc="-1" strike="noStrike">
                <a:latin typeface="Arial"/>
              </a:endParaRPr>
            </a:p>
          </p:txBody>
        </p:sp>
        <p:pic>
          <p:nvPicPr>
            <p:cNvPr id="266" name="" descr=""/>
            <p:cNvPicPr/>
            <p:nvPr/>
          </p:nvPicPr>
          <p:blipFill>
            <a:blip r:embed="rId2"/>
            <a:stretch/>
          </p:blipFill>
          <p:spPr>
            <a:xfrm>
              <a:off x="4800600" y="115560"/>
              <a:ext cx="3195720" cy="4157280"/>
            </a:xfrm>
            <a:prstGeom prst="rect">
              <a:avLst/>
            </a:prstGeom>
            <a:ln w="0">
              <a:noFill/>
            </a:ln>
          </p:spPr>
        </p:pic>
      </p:grpSp>
      <p:sp>
        <p:nvSpPr>
          <p:cNvPr id="267" name=""/>
          <p:cNvSpPr/>
          <p:nvPr/>
        </p:nvSpPr>
        <p:spPr>
          <a:xfrm>
            <a:off x="228600" y="4114800"/>
            <a:ext cx="4102920" cy="6400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800" spc="-1" strike="noStrike">
                <a:solidFill>
                  <a:srgbClr val="808080"/>
                </a:solidFill>
                <a:latin typeface="ariel"/>
                <a:ea typeface="ヒラギノ角ゴ Pro W3"/>
              </a:rPr>
              <a:t>Krammer, F., Smith, G.J.D., Fouchier, R.A.M. et al. Influenza. Nat Rev Dis Primers 4, 3 (2018). https://doi.org/10.1038/s41572-018-0002-y</a:t>
            </a:r>
            <a:endParaRPr b="0" lang="en-US" sz="800" spc="-1" strike="noStrike">
              <a:latin typeface="Arial"/>
            </a:endParaRPr>
          </a:p>
        </p:txBody>
      </p:sp>
    </p:spTree>
  </p:cSld>
  <mc:AlternateContent>
    <mc:Choice Requires="p14">
      <p:transition spd="slow" p14:dur="2000"/>
    </mc:Choice>
    <mc:Fallback>
      <p:transition spd="slow"/>
    </mc:Fallback>
  </mc:AlternateContent>
  <p:timing>
    <p:tnLst>
      <p:par>
        <p:cTn id="67" dur="indefinite" restart="never" nodeType="tmRoot">
          <p:childTnLst>
            <p:seq>
              <p:cTn id="68" dur="indefinite" nodeType="mainSeq">
                <p:childTnLst>
                  <p:par>
                    <p:cTn id="69" fill="hold">
                      <p:stCondLst>
                        <p:cond delay="indefinite"/>
                      </p:stCondLst>
                      <p:childTnLst>
                        <p:par>
                          <p:cTn id="70" fill="hold">
                            <p:stCondLst>
                              <p:cond delay="0"/>
                            </p:stCondLst>
                            <p:childTnLst>
                              <p:par>
                                <p:cTn id="71" nodeType="clickEffect" fill="hold" presetClass="entr" presetID="1">
                                  <p:stCondLst>
                                    <p:cond delay="0"/>
                                  </p:stCondLst>
                                  <p:childTnLst>
                                    <p:set>
                                      <p:cBhvr>
                                        <p:cTn id="72" dur="1" fill="hold">
                                          <p:stCondLst>
                                            <p:cond delay="0"/>
                                          </p:stCondLst>
                                        </p:cTn>
                                        <p:tgtEl>
                                          <p:spTgt spid="2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68" name="PlaceHolder 6"/>
          <p:cNvSpPr/>
          <p:nvPr/>
        </p:nvSpPr>
        <p:spPr>
          <a:xfrm>
            <a:off x="173160" y="573120"/>
            <a:ext cx="775584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Limitations: </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classified vs unclassified</a:t>
            </a:r>
            <a:endParaRPr b="0" lang="en-US" sz="1800" spc="-1" strike="noStrike">
              <a:latin typeface="Arial"/>
            </a:endParaRPr>
          </a:p>
        </p:txBody>
      </p:sp>
      <p:sp>
        <p:nvSpPr>
          <p:cNvPr id="269" name="Textfeld 2"/>
          <p:cNvSpPr/>
          <p:nvPr/>
        </p:nvSpPr>
        <p:spPr>
          <a:xfrm>
            <a:off x="260280" y="1390320"/>
            <a:ext cx="2955960" cy="2402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1600" spc="-1" strike="noStrike">
                <a:solidFill>
                  <a:srgbClr val="000000"/>
                </a:solidFill>
                <a:latin typeface="Arial"/>
                <a:ea typeface="DejaVu Sans"/>
              </a:rPr>
              <a:t>Viral Family extracted from</a:t>
            </a:r>
            <a:endParaRPr b="0" lang="en-US" sz="1600" spc="-1" strike="noStrike">
              <a:latin typeface="Arial"/>
            </a:endParaRPr>
          </a:p>
          <a:p>
            <a:pPr>
              <a:lnSpc>
                <a:spcPct val="100000"/>
              </a:lnSpc>
              <a:buNone/>
            </a:pPr>
            <a:r>
              <a:rPr b="0" lang="de-DE" sz="1600" spc="-1" strike="noStrike">
                <a:solidFill>
                  <a:srgbClr val="000000"/>
                </a:solidFill>
                <a:latin typeface="Arial"/>
                <a:ea typeface="DejaVu Sans"/>
              </a:rPr>
              <a:t>ViralRefSeq_taxonomy column</a:t>
            </a:r>
            <a:endParaRPr b="0" lang="en-US" sz="1600" spc="-1" strike="noStrike">
              <a:latin typeface="Arial"/>
            </a:endParaRPr>
          </a:p>
          <a:p>
            <a:pPr>
              <a:lnSpc>
                <a:spcPct val="100000"/>
              </a:lnSpc>
              <a:buNone/>
            </a:pPr>
            <a:endParaRPr b="0" lang="en-US" sz="1600" spc="-1" strike="noStrike">
              <a:latin typeface="Arial"/>
            </a:endParaRPr>
          </a:p>
          <a:p>
            <a:pPr>
              <a:lnSpc>
                <a:spcPct val="100000"/>
              </a:lnSpc>
              <a:buNone/>
            </a:pPr>
            <a:endParaRPr b="0" lang="en-US" sz="1600" spc="-1" strike="noStrike">
              <a:latin typeface="Arial"/>
            </a:endParaRPr>
          </a:p>
          <a:p>
            <a:pPr>
              <a:lnSpc>
                <a:spcPct val="100000"/>
              </a:lnSpc>
              <a:buNone/>
            </a:pPr>
            <a:endParaRPr b="0" lang="en-US" sz="1600" spc="-1" strike="noStrike">
              <a:latin typeface="Arial"/>
            </a:endParaRPr>
          </a:p>
          <a:p>
            <a:pPr>
              <a:lnSpc>
                <a:spcPct val="100000"/>
              </a:lnSpc>
              <a:buNone/>
            </a:pPr>
            <a:r>
              <a:rPr b="0" lang="de-DE" sz="1600" spc="-1" strike="noStrike">
                <a:solidFill>
                  <a:srgbClr val="000000"/>
                </a:solidFill>
                <a:latin typeface="Arial"/>
                <a:ea typeface="DejaVu Sans"/>
              </a:rPr>
              <a:t>ViralRefSeq_taxonomy:</a:t>
            </a:r>
            <a:endParaRPr b="0" lang="en-US" sz="1600" spc="-1" strike="noStrike">
              <a:latin typeface="Arial"/>
            </a:endParaRPr>
          </a:p>
          <a:p>
            <a:pPr algn="just">
              <a:lnSpc>
                <a:spcPct val="100000"/>
              </a:lnSpc>
              <a:buNone/>
            </a:pPr>
            <a:r>
              <a:rPr b="0" lang="de-DE" sz="1000" spc="-1" strike="noStrike">
                <a:solidFill>
                  <a:srgbClr val="000000"/>
                </a:solidFill>
                <a:latin typeface="Arial"/>
                <a:ea typeface="DejaVu Sans"/>
              </a:rPr>
              <a:t>taxid:1354498|Hepacivirus</a:t>
            </a:r>
            <a:endParaRPr b="0" lang="en-US" sz="1000" spc="-1" strike="noStrike">
              <a:latin typeface="Arial"/>
            </a:endParaRPr>
          </a:p>
          <a:p>
            <a:pPr algn="just">
              <a:lnSpc>
                <a:spcPct val="100000"/>
              </a:lnSpc>
              <a:buNone/>
            </a:pPr>
            <a:r>
              <a:rPr b="0" lang="de-DE" sz="1000" spc="-1" strike="noStrike">
                <a:solidFill>
                  <a:srgbClr val="000000"/>
                </a:solidFill>
                <a:latin typeface="Arial"/>
                <a:ea typeface="DejaVu Sans"/>
              </a:rPr>
              <a:t>colobi|Hepacivirus|Flaviviridae|Amarillovirales|Flasuviricetes|Kitrinoviricota|Orthorn</a:t>
            </a:r>
            <a:endParaRPr b="0" lang="en-US" sz="1000" spc="-1" strike="noStrike">
              <a:latin typeface="Arial"/>
            </a:endParaRPr>
          </a:p>
          <a:p>
            <a:pPr algn="just">
              <a:lnSpc>
                <a:spcPct val="100000"/>
              </a:lnSpc>
              <a:buNone/>
            </a:pPr>
            <a:r>
              <a:rPr b="0" lang="de-DE" sz="1000" spc="-1" strike="noStrike">
                <a:solidFill>
                  <a:srgbClr val="000000"/>
                </a:solidFill>
                <a:latin typeface="Arial"/>
                <a:ea typeface="DejaVu Sans"/>
              </a:rPr>
              <a:t>avirae|Riboviria</a:t>
            </a:r>
            <a:endParaRPr b="0" lang="en-US" sz="1000" spc="-1" strike="noStrike">
              <a:latin typeface="Arial"/>
            </a:endParaRPr>
          </a:p>
        </p:txBody>
      </p:sp>
      <p:pic>
        <p:nvPicPr>
          <p:cNvPr id="270" name="" descr=""/>
          <p:cNvPicPr/>
          <p:nvPr/>
        </p:nvPicPr>
        <p:blipFill>
          <a:blip r:embed="rId1"/>
          <a:stretch/>
        </p:blipFill>
        <p:spPr>
          <a:xfrm>
            <a:off x="3429000" y="573480"/>
            <a:ext cx="5477760" cy="410616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271" name="" descr=""/>
          <p:cNvPicPr/>
          <p:nvPr/>
        </p:nvPicPr>
        <p:blipFill>
          <a:blip r:embed="rId1"/>
          <a:stretch/>
        </p:blipFill>
        <p:spPr>
          <a:xfrm>
            <a:off x="6172200" y="336960"/>
            <a:ext cx="2193120" cy="4457520"/>
          </a:xfrm>
          <a:prstGeom prst="rect">
            <a:avLst/>
          </a:prstGeom>
          <a:ln w="0">
            <a:noFill/>
          </a:ln>
        </p:spPr>
      </p:pic>
      <p:sp>
        <p:nvSpPr>
          <p:cNvPr id="272" name=""/>
          <p:cNvSpPr/>
          <p:nvPr/>
        </p:nvSpPr>
        <p:spPr>
          <a:xfrm>
            <a:off x="228600" y="281520"/>
            <a:ext cx="5712120" cy="3633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000" spc="-1" strike="noStrike">
                <a:solidFill>
                  <a:srgbClr val="000000"/>
                </a:solidFill>
                <a:latin typeface="Arial"/>
                <a:ea typeface="DejaVu Sans"/>
              </a:rPr>
              <a:t>Extrapolated viral diversity estimates from a bat and primate species to assess emerging human threats.</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0" lang="en-US" sz="1000" spc="-1" strike="noStrike">
                <a:solidFill>
                  <a:srgbClr val="000000"/>
                </a:solidFill>
                <a:latin typeface="Arial"/>
                <a:ea typeface="DejaVu Sans"/>
              </a:rPr>
              <a:t>These represent the only published estimates of unknown viral diversity in vertebrate hosts.</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0" lang="en-US" sz="1000" spc="-1" strike="noStrike">
                <a:solidFill>
                  <a:srgbClr val="000000"/>
                </a:solidFill>
                <a:latin typeface="Arial"/>
                <a:ea typeface="DejaVu Sans"/>
              </a:rPr>
              <a:t>99% of viral zoonoses originate from non-human mammals or in birds → 69 mammal and 8 bird out of 78.</a:t>
            </a:r>
            <a:endParaRPr b="0" lang="en-US" sz="1000" spc="-1" strike="noStrike">
              <a:latin typeface="Arial"/>
            </a:endParaRPr>
          </a:p>
          <a:p>
            <a:pPr>
              <a:lnSpc>
                <a:spcPct val="100000"/>
              </a:lnSpc>
              <a:buNone/>
            </a:pPr>
            <a:r>
              <a:rPr b="0" lang="en-US" sz="1000" spc="-1" strike="noStrike">
                <a:solidFill>
                  <a:srgbClr val="000000"/>
                </a:solidFill>
                <a:latin typeface="Arial"/>
                <a:ea typeface="DejaVu Sans"/>
              </a:rPr>
              <a:t>Viruses that originate in or have that originate in those hosts</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Estimates of viral diversity for the bat </a:t>
            </a:r>
            <a:r>
              <a:rPr b="0" i="1" lang="en-US" sz="1000" spc="-1" strike="noStrike">
                <a:solidFill>
                  <a:srgbClr val="000000"/>
                </a:solidFill>
                <a:latin typeface="Arial"/>
                <a:ea typeface="DejaVu Sans"/>
              </a:rPr>
              <a:t>Pteropus giganteus</a:t>
            </a:r>
            <a:r>
              <a:rPr b="0" lang="en-US" sz="1000" spc="-1" strike="noStrike">
                <a:solidFill>
                  <a:srgbClr val="000000"/>
                </a:solidFill>
                <a:latin typeface="Arial"/>
                <a:ea typeface="DejaVu Sans"/>
              </a:rPr>
              <a:t> are based</a:t>
            </a:r>
            <a:endParaRPr b="0" lang="en-US" sz="1000" spc="-1" strike="noStrike">
              <a:latin typeface="Arial"/>
            </a:endParaRPr>
          </a:p>
          <a:p>
            <a:pPr>
              <a:lnSpc>
                <a:spcPct val="100000"/>
              </a:lnSpc>
              <a:buNone/>
            </a:pPr>
            <a:r>
              <a:rPr b="0" lang="en-US" sz="1000" spc="-1" strike="noStrike">
                <a:solidFill>
                  <a:srgbClr val="000000"/>
                </a:solidFill>
                <a:latin typeface="Arial"/>
                <a:ea typeface="DejaVu Sans"/>
              </a:rPr>
              <a:t>on repeated sampling of individuals of this species and viral discovery using PCR with degenerate family-level primers targeting 9 viral genera or families, all known to contain zoonoses.</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0" lang="en-US" sz="1000" spc="-1" strike="noStrike">
                <a:solidFill>
                  <a:srgbClr val="000000"/>
                </a:solidFill>
                <a:latin typeface="Arial"/>
                <a:ea typeface="DejaVu Sans"/>
              </a:rPr>
              <a:t>Estimates of viral diversity for the rhesus macaque </a:t>
            </a:r>
            <a:r>
              <a:rPr b="0" i="1" lang="en-US" sz="1000" spc="-1" strike="noStrike">
                <a:solidFill>
                  <a:srgbClr val="000000"/>
                </a:solidFill>
                <a:latin typeface="Arial"/>
                <a:ea typeface="DejaVu Sans"/>
              </a:rPr>
              <a:t>Macaca mulatta</a:t>
            </a:r>
            <a:r>
              <a:rPr b="0" lang="en-US" sz="1000" spc="-1" strike="noStrike">
                <a:solidFill>
                  <a:srgbClr val="000000"/>
                </a:solidFill>
                <a:latin typeface="Arial"/>
                <a:ea typeface="DejaVu Sans"/>
              </a:rPr>
              <a:t> targeted 21 viral families by PCR, as well as high-throughput sequencing (HTS).</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0" lang="en-US" sz="1000" spc="-1" strike="noStrike">
                <a:solidFill>
                  <a:srgbClr val="000000"/>
                </a:solidFill>
                <a:latin typeface="Arial"/>
                <a:ea typeface="Noto Sans CJK SC"/>
              </a:rPr>
              <a:t>Average of </a:t>
            </a:r>
            <a:r>
              <a:rPr b="1" lang="en-US" sz="1000" spc="-1" strike="noStrike">
                <a:solidFill>
                  <a:srgbClr val="c9211e"/>
                </a:solidFill>
                <a:latin typeface="Arial"/>
                <a:ea typeface="Noto Sans CJK SC"/>
              </a:rPr>
              <a:t>11.58 viruses/family</a:t>
            </a:r>
            <a:r>
              <a:rPr b="0" lang="en-US" sz="1000" spc="-1" strike="noStrike">
                <a:solidFill>
                  <a:srgbClr val="000000"/>
                </a:solidFill>
                <a:latin typeface="Arial"/>
                <a:ea typeface="Noto Sans CJK SC"/>
              </a:rPr>
              <a:t> (SE: 6.74),indicating that the average viral family has between 4.84 and 18.32 viral species (skewed by Picobirnoviruses).</a:t>
            </a:r>
            <a:endParaRPr b="0" lang="en-US" sz="1000" spc="-1" strike="noStrike">
              <a:latin typeface="Arial"/>
            </a:endParaRPr>
          </a:p>
          <a:p>
            <a:pPr>
              <a:lnSpc>
                <a:spcPct val="100000"/>
              </a:lnSpc>
              <a:buNone/>
            </a:pPr>
            <a:r>
              <a:rPr b="0" lang="en-US" sz="1000" spc="-1" strike="noStrike">
                <a:solidFill>
                  <a:srgbClr val="000000"/>
                </a:solidFill>
                <a:latin typeface="Arial"/>
                <a:ea typeface="Noto Sans CJK SC"/>
              </a:rPr>
              <a:t>Median is 2.5 species/family.</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0" lang="en-US" sz="1000" spc="-1" strike="noStrike">
                <a:solidFill>
                  <a:srgbClr val="000000"/>
                </a:solidFill>
                <a:latin typeface="Arial"/>
                <a:ea typeface="Noto Sans CJK SC"/>
              </a:rPr>
              <a:t>For the Global Virome Project (GVP), 25 viral families with high zoonotic potential were targeted, estimating a global mammalian viral richness of 1.53 million species (SE: 640k-2.42M). Additionally, avian influenza viral richness was estimated at 137k species, leading to a total global estimate of 1.67 million viral species from zoonotic families.</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73" name=""/>
          <p:cNvSpPr/>
          <p:nvPr/>
        </p:nvSpPr>
        <p:spPr>
          <a:xfrm>
            <a:off x="0" y="357480"/>
            <a:ext cx="6855120" cy="554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100" spc="-1" strike="noStrike">
                <a:solidFill>
                  <a:srgbClr val="000000"/>
                </a:solidFill>
                <a:latin typeface="Arial"/>
                <a:ea typeface="DejaVu Sans"/>
              </a:rPr>
              <a:t>25 families * 11.58 species/family *  5,291 (number of mammalian species) = 1.5 mil</a:t>
            </a:r>
            <a:endParaRPr b="0" lang="en-US" sz="1100" spc="-1" strike="noStrike">
              <a:latin typeface="Arial"/>
            </a:endParaRPr>
          </a:p>
          <a:p>
            <a:pPr>
              <a:lnSpc>
                <a:spcPct val="100000"/>
              </a:lnSpc>
              <a:buNone/>
            </a:pPr>
            <a:endParaRPr b="0" lang="en-US" sz="1100" spc="-1" strike="noStrike">
              <a:latin typeface="Arial"/>
            </a:endParaRPr>
          </a:p>
          <a:p>
            <a:pPr>
              <a:lnSpc>
                <a:spcPct val="100000"/>
              </a:lnSpc>
              <a:buNone/>
            </a:pPr>
            <a:r>
              <a:rPr b="0" i="1" lang="en-US" sz="1100" spc="-1" strike="noStrike">
                <a:solidFill>
                  <a:srgbClr val="000000"/>
                </a:solidFill>
                <a:latin typeface="Arial"/>
                <a:ea typeface="DejaVu Sans"/>
              </a:rPr>
              <a:t>Orthomyxoviridae</a:t>
            </a:r>
            <a:r>
              <a:rPr b="0" lang="en-US" sz="1100" spc="-1" strike="noStrike">
                <a:solidFill>
                  <a:srgbClr val="000000"/>
                </a:solidFill>
                <a:latin typeface="Arial"/>
                <a:ea typeface="DejaVu Sans"/>
              </a:rPr>
              <a:t> (Influenza) * 11.58 * 11,862 = </a:t>
            </a:r>
            <a:r>
              <a:rPr b="0" lang="en-US" sz="1000" spc="-1" strike="noStrike">
                <a:solidFill>
                  <a:srgbClr val="000000"/>
                </a:solidFill>
                <a:latin typeface="Arial"/>
                <a:ea typeface="DejaVu Sans"/>
              </a:rPr>
              <a:t>137,362.96</a:t>
            </a:r>
            <a:r>
              <a:rPr b="0" lang="en-US" sz="1100" spc="-1" strike="noStrike">
                <a:solidFill>
                  <a:srgbClr val="000000"/>
                </a:solidFill>
                <a:latin typeface="Arial"/>
                <a:ea typeface="DejaVu Sans"/>
              </a:rPr>
              <a:t> </a:t>
            </a:r>
            <a:endParaRPr b="0" lang="en-US" sz="1100" spc="-1" strike="noStrike">
              <a:latin typeface="Arial"/>
            </a:endParaRPr>
          </a:p>
        </p:txBody>
      </p:sp>
      <p:pic>
        <p:nvPicPr>
          <p:cNvPr id="274" name="" descr=""/>
          <p:cNvPicPr/>
          <p:nvPr/>
        </p:nvPicPr>
        <p:blipFill>
          <a:blip r:embed="rId1"/>
          <a:stretch/>
        </p:blipFill>
        <p:spPr>
          <a:xfrm>
            <a:off x="0" y="1336320"/>
            <a:ext cx="6400800" cy="1404000"/>
          </a:xfrm>
          <a:prstGeom prst="rect">
            <a:avLst/>
          </a:prstGeom>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75" name=""/>
          <p:cNvSpPr/>
          <p:nvPr/>
        </p:nvSpPr>
        <p:spPr>
          <a:xfrm>
            <a:off x="360" y="228960"/>
            <a:ext cx="7997760" cy="388296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buNone/>
            </a:pPr>
            <a:r>
              <a:rPr b="0" lang="en-US" sz="1400" spc="-1" strike="noStrike">
                <a:solidFill>
                  <a:srgbClr val="000000"/>
                </a:solidFill>
                <a:latin typeface="Arial"/>
                <a:ea typeface="DejaVu Sans"/>
              </a:rPr>
              <a:t>“</a:t>
            </a:r>
            <a:r>
              <a:rPr b="0" lang="en-US" sz="1400" spc="-1" strike="noStrike">
                <a:solidFill>
                  <a:srgbClr val="000000"/>
                </a:solidFill>
                <a:latin typeface="Arial"/>
                <a:ea typeface="DejaVu Sans"/>
              </a:rPr>
              <a:t>We therefore multiply the per-viral family mean of 11.58 species by 25 (see specific viral families listed below) to give an estimate of the total viral diversity within all 25 viral families that have high zoonotic potential as 289.5 (se 121.0 - 458.0) for each mammalian host species. Given that there</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are 5,291 known mammal species (21) (excluding marine mammals which have limited</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contact with humans relative to terrestrial and volant mammals) we estimate global</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mammalian viral richness in our 25 target viral families at 1,531,745 (se 640,211 -</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2,423,278). In addition, influenza viruses derived from mammals and birds represent a</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significant public health threat globally. Therefore, we used the mean viral diversity per</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viral family in mammal hosts (11.58), and assumed that this may also represent the</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average per-host species viral diversity for influenza viruses (Orthomyxoviridae) in each</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of the 11,862 known bird species bird species (22). This gives an estimated avian</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influenza viral richness of 137,362.96 (se 57,412 - 217,312), and a total global richness</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of viral species from families with high zoonotic potential of around 1,669,106.”</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
          <p:cNvSpPr/>
          <p:nvPr/>
        </p:nvSpPr>
        <p:spPr>
          <a:xfrm>
            <a:off x="5036400" y="4148640"/>
            <a:ext cx="4102920" cy="6400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800" spc="-1" strike="noStrike">
                <a:solidFill>
                  <a:srgbClr val="808080"/>
                </a:solidFill>
                <a:latin typeface="ariel"/>
                <a:ea typeface="ヒラギノ角ゴ Pro W3"/>
              </a:rPr>
              <a:t>Bhadoria P, Gupta G, Agarwal A. Viral Pandemics in the Past Two Decades: An Overview. J Family Med Prim Care. 2021 Aug;10(8):2745-2750. doi: 10.4103/jfmpc.jfmpc_2071_20. Epub 2021 Aug 27. PMID: 34660399; PMCID: PMC8483091.</a:t>
            </a:r>
            <a:endParaRPr b="0" lang="en-US" sz="800" spc="-1" strike="noStrike">
              <a:latin typeface="Arial"/>
            </a:endParaRPr>
          </a:p>
        </p:txBody>
      </p:sp>
      <p:pic>
        <p:nvPicPr>
          <p:cNvPr id="104" name="" descr=""/>
          <p:cNvPicPr/>
          <p:nvPr/>
        </p:nvPicPr>
        <p:blipFill>
          <a:blip r:embed="rId1"/>
          <a:stretch/>
        </p:blipFill>
        <p:spPr>
          <a:xfrm>
            <a:off x="2154960" y="90720"/>
            <a:ext cx="6753240" cy="3794760"/>
          </a:xfrm>
          <a:prstGeom prst="rect">
            <a:avLst/>
          </a:prstGeom>
          <a:ln w="0">
            <a:noFill/>
          </a:ln>
        </p:spPr>
      </p:pic>
      <p:sp>
        <p:nvSpPr>
          <p:cNvPr id="105" name="PlaceHolder 4"/>
          <p:cNvSpPr/>
          <p:nvPr/>
        </p:nvSpPr>
        <p:spPr>
          <a:xfrm>
            <a:off x="235800" y="228600"/>
            <a:ext cx="775872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600" spc="-1" strike="noStrike">
                <a:solidFill>
                  <a:srgbClr val="666666"/>
                </a:solidFill>
                <a:latin typeface="Arial"/>
                <a:ea typeface="Arial"/>
              </a:rPr>
              <a:t>Importance of virus discovery</a:t>
            </a:r>
            <a:endParaRPr b="0" lang="en-US" sz="1600" spc="-1" strike="noStrike">
              <a:latin typeface="Arial"/>
            </a:endParaRPr>
          </a:p>
          <a:p>
            <a:pPr>
              <a:lnSpc>
                <a:spcPct val="100000"/>
              </a:lnSpc>
              <a:spcBef>
                <a:spcPts val="360"/>
              </a:spcBef>
              <a:buNone/>
              <a:tabLst>
                <a:tab algn="l" pos="0"/>
              </a:tabLst>
            </a:pPr>
            <a:r>
              <a:rPr b="0" lang="de-DE" sz="1600" spc="-1" strike="noStrike">
                <a:solidFill>
                  <a:srgbClr val="666666"/>
                </a:solidFill>
                <a:latin typeface="Arial"/>
                <a:ea typeface="Arial"/>
              </a:rPr>
              <a:t>- Pandemics</a:t>
            </a:r>
            <a:endParaRPr b="0" lang="en-US" sz="1600" spc="-1" strike="noStrike">
              <a:latin typeface="Arial"/>
            </a:endParaRPr>
          </a:p>
        </p:txBody>
      </p:sp>
      <p:pic>
        <p:nvPicPr>
          <p:cNvPr id="106" name="" descr=""/>
          <p:cNvPicPr/>
          <p:nvPr/>
        </p:nvPicPr>
        <p:blipFill>
          <a:blip r:embed="rId2"/>
          <a:stretch/>
        </p:blipFill>
        <p:spPr>
          <a:xfrm>
            <a:off x="228600" y="1085760"/>
            <a:ext cx="1826640" cy="3712680"/>
          </a:xfrm>
          <a:prstGeom prst="rect">
            <a:avLst/>
          </a:prstGeom>
          <a:ln w="0">
            <a:noFill/>
          </a:ln>
        </p:spPr>
      </p:pic>
      <p:sp>
        <p:nvSpPr>
          <p:cNvPr id="107" name=""/>
          <p:cNvSpPr/>
          <p:nvPr/>
        </p:nvSpPr>
        <p:spPr>
          <a:xfrm>
            <a:off x="914400" y="4844160"/>
            <a:ext cx="4102920" cy="6400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800" spc="-1" strike="noStrike">
                <a:solidFill>
                  <a:srgbClr val="808080"/>
                </a:solidFill>
                <a:latin typeface="ariel"/>
                <a:ea typeface="ヒラギノ角ゴ Pro W3"/>
              </a:rPr>
              <a:t>Carroll D, Daszak P, Wolfe ND, et al. The Global Virome Project. Science.</a:t>
            </a:r>
            <a:endParaRPr b="0" lang="en-US" sz="800" spc="-1" strike="noStrike">
              <a:latin typeface="Arial"/>
            </a:endParaRPr>
          </a:p>
          <a:p>
            <a:pPr>
              <a:lnSpc>
                <a:spcPct val="100000"/>
              </a:lnSpc>
              <a:buNone/>
            </a:pPr>
            <a:r>
              <a:rPr b="0" lang="en-US" sz="800" spc="-1" strike="noStrike">
                <a:solidFill>
                  <a:srgbClr val="808080"/>
                </a:solidFill>
                <a:latin typeface="ariel"/>
                <a:ea typeface="ヒラギノ角ゴ Pro W3"/>
              </a:rPr>
              <a:t>2018;359(6378):872-874. doi:10.1126/science.aap7463</a:t>
            </a:r>
            <a:endParaRPr b="0" lang="en-US" sz="8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76" name="PlaceHolder 9"/>
          <p:cNvSpPr/>
          <p:nvPr/>
        </p:nvSpPr>
        <p:spPr>
          <a:xfrm>
            <a:off x="228600" y="366480"/>
            <a:ext cx="775584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Genseed and existing assemblers</a:t>
            </a:r>
            <a:endParaRPr b="0" lang="en-US" sz="1800" spc="-1" strike="noStrike">
              <a:latin typeface="Arial"/>
            </a:endParaRPr>
          </a:p>
        </p:txBody>
      </p:sp>
      <p:sp>
        <p:nvSpPr>
          <p:cNvPr id="277" name=""/>
          <p:cNvSpPr/>
          <p:nvPr/>
        </p:nvSpPr>
        <p:spPr>
          <a:xfrm>
            <a:off x="228600" y="914400"/>
            <a:ext cx="4113720" cy="1056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400" spc="-1" strike="noStrike">
                <a:solidFill>
                  <a:srgbClr val="000000"/>
                </a:solidFill>
                <a:latin typeface="Arial"/>
                <a:ea typeface="DejaVu Sans"/>
              </a:rPr>
              <a:t>Genseed</a:t>
            </a:r>
            <a:r>
              <a:rPr b="0" lang="en-US" sz="1400" spc="-1" strike="noStrike">
                <a:solidFill>
                  <a:srgbClr val="000000"/>
                </a:solidFill>
                <a:latin typeface="Arial"/>
                <a:ea typeface="DejaVu Sans"/>
              </a:rPr>
              <a:t>:</a:t>
            </a:r>
            <a:endParaRPr b="0" lang="en-US" sz="1400" spc="-1" strike="noStrike">
              <a:latin typeface="Arial"/>
            </a:endParaRPr>
          </a:p>
          <a:p>
            <a:pPr>
              <a:lnSpc>
                <a:spcPct val="100000"/>
              </a:lnSpc>
              <a:buNone/>
            </a:pPr>
            <a:endParaRPr b="0" lang="en-US" sz="1800" spc="-1" strike="noStrike">
              <a:latin typeface="Arial"/>
            </a:endParaRPr>
          </a:p>
          <a:p>
            <a:pPr marL="216000" indent="-216000">
              <a:lnSpc>
                <a:spcPct val="100000"/>
              </a:lnSpc>
              <a:buClr>
                <a:srgbClr val="000000"/>
              </a:buClr>
              <a:buSzPct val="45000"/>
              <a:buFont typeface="Wingdings" charset="2"/>
              <a:buChar char=""/>
            </a:pPr>
            <a:r>
              <a:rPr b="0" lang="en-US" sz="1200" spc="-1" strike="noStrike">
                <a:solidFill>
                  <a:srgbClr val="000000"/>
                </a:solidFill>
                <a:latin typeface="Arial"/>
                <a:ea typeface="DejaVu Sans"/>
              </a:rPr>
              <a:t>Seed-driven progressive assembler.</a:t>
            </a:r>
            <a:endParaRPr b="0" lang="en-US" sz="1200" spc="-1" strike="noStrike">
              <a:latin typeface="Arial"/>
            </a:endParaRPr>
          </a:p>
          <a:p>
            <a:pPr marL="216000" indent="-216000">
              <a:lnSpc>
                <a:spcPct val="100000"/>
              </a:lnSpc>
              <a:buClr>
                <a:srgbClr val="000000"/>
              </a:buClr>
              <a:buSzPct val="45000"/>
              <a:buFont typeface="Wingdings" charset="2"/>
              <a:buChar char=""/>
            </a:pPr>
            <a:r>
              <a:rPr b="0" lang="en-US" sz="1200" spc="-1" strike="noStrike">
                <a:solidFill>
                  <a:srgbClr val="000000"/>
                </a:solidFill>
                <a:latin typeface="Arial"/>
                <a:ea typeface="DejaVu Sans"/>
              </a:rPr>
              <a:t>Efficiently reconstructs all genomes in a sample.</a:t>
            </a:r>
            <a:endParaRPr b="0" lang="en-US" sz="1200" spc="-1" strike="noStrike">
              <a:latin typeface="Arial"/>
            </a:endParaRPr>
          </a:p>
          <a:p>
            <a:pPr marL="216000" indent="-216000">
              <a:lnSpc>
                <a:spcPct val="100000"/>
              </a:lnSpc>
              <a:buClr>
                <a:srgbClr val="000000"/>
              </a:buClr>
              <a:buSzPct val="45000"/>
              <a:buFont typeface="Wingdings" charset="2"/>
              <a:buChar char=""/>
            </a:pPr>
            <a:r>
              <a:rPr b="0" lang="en-US" sz="1200" spc="-1" strike="noStrike">
                <a:solidFill>
                  <a:srgbClr val="000000"/>
                </a:solidFill>
                <a:latin typeface="Arial"/>
                <a:ea typeface="DejaVu Sans"/>
              </a:rPr>
              <a:t>CAP3, Newbler, Velvet, SOAPdenovo,AbySS ….</a:t>
            </a:r>
            <a:endParaRPr b="0" lang="en-US" sz="1200" spc="-1" strike="noStrike">
              <a:latin typeface="Arial"/>
            </a:endParaRPr>
          </a:p>
        </p:txBody>
      </p:sp>
      <p:sp>
        <p:nvSpPr>
          <p:cNvPr id="278" name=""/>
          <p:cNvSpPr/>
          <p:nvPr/>
        </p:nvSpPr>
        <p:spPr>
          <a:xfrm>
            <a:off x="228600" y="2057400"/>
            <a:ext cx="3656520" cy="2710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400" spc="-1" strike="noStrike">
                <a:solidFill>
                  <a:srgbClr val="000000"/>
                </a:solidFill>
                <a:latin typeface="Arial"/>
                <a:ea typeface="DejaVu Sans"/>
              </a:rPr>
              <a:t>Why not use common (</a:t>
            </a:r>
            <a:r>
              <a:rPr b="1" i="1" lang="en-US" sz="1400" spc="-1" strike="noStrike">
                <a:solidFill>
                  <a:srgbClr val="000000"/>
                </a:solidFill>
                <a:latin typeface="Arial"/>
                <a:ea typeface="DejaVu Sans"/>
              </a:rPr>
              <a:t>de novo</a:t>
            </a:r>
            <a:r>
              <a:rPr b="1" lang="en-US" sz="1400" spc="-1" strike="noStrike">
                <a:solidFill>
                  <a:srgbClr val="000000"/>
                </a:solidFill>
                <a:latin typeface="Arial"/>
                <a:ea typeface="DejaVu Sans"/>
              </a:rPr>
              <a:t>) assemblers?</a:t>
            </a: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r>
              <a:rPr b="1" lang="en-US" sz="1100" spc="-1" strike="noStrike">
                <a:solidFill>
                  <a:srgbClr val="000000"/>
                </a:solidFill>
                <a:latin typeface="Arial"/>
                <a:ea typeface="DejaVu Sans"/>
              </a:rPr>
              <a:t>Existing assemblers require either</a:t>
            </a:r>
            <a:endParaRPr b="0" lang="en-US" sz="1100" spc="-1" strike="noStrike">
              <a:latin typeface="Arial"/>
            </a:endParaRPr>
          </a:p>
          <a:p>
            <a:pPr marL="216000" indent="-216000">
              <a:lnSpc>
                <a:spcPct val="100000"/>
              </a:lnSpc>
              <a:buClr>
                <a:srgbClr val="000000"/>
              </a:buClr>
              <a:buSzPct val="45000"/>
              <a:buFont typeface="Symbol"/>
              <a:buChar char=""/>
            </a:pPr>
            <a:r>
              <a:rPr b="0" lang="en-US" sz="1100" spc="-1" strike="noStrike">
                <a:solidFill>
                  <a:srgbClr val="000000"/>
                </a:solidFill>
                <a:latin typeface="Arial"/>
                <a:ea typeface="DejaVu Sans"/>
              </a:rPr>
              <a:t>A lot of memory.</a:t>
            </a:r>
            <a:endParaRPr b="0" lang="en-US" sz="1100" spc="-1" strike="noStrike">
              <a:latin typeface="Arial"/>
            </a:endParaRPr>
          </a:p>
          <a:p>
            <a:pPr marL="216000" indent="-216000">
              <a:lnSpc>
                <a:spcPct val="100000"/>
              </a:lnSpc>
              <a:buClr>
                <a:srgbClr val="000000"/>
              </a:buClr>
              <a:buSzPct val="45000"/>
              <a:buFont typeface="Symbol"/>
              <a:buChar char=""/>
            </a:pPr>
            <a:r>
              <a:rPr b="0" lang="en-US" sz="1100" spc="-1" strike="noStrike">
                <a:solidFill>
                  <a:srgbClr val="000000"/>
                </a:solidFill>
                <a:latin typeface="Arial"/>
                <a:ea typeface="DejaVu Sans"/>
              </a:rPr>
              <a:t>A lot of time.</a:t>
            </a:r>
            <a:endParaRPr b="0" lang="en-US" sz="1100" spc="-1" strike="noStrike">
              <a:latin typeface="Arial"/>
            </a:endParaRPr>
          </a:p>
          <a:p>
            <a:pPr>
              <a:lnSpc>
                <a:spcPct val="100000"/>
              </a:lnSpc>
              <a:buNone/>
            </a:pPr>
            <a:endParaRPr b="0" lang="en-US" sz="1100" spc="-1" strike="noStrike">
              <a:latin typeface="Arial"/>
            </a:endParaRPr>
          </a:p>
          <a:p>
            <a:pPr algn="just">
              <a:lnSpc>
                <a:spcPct val="100000"/>
              </a:lnSpc>
              <a:buNone/>
            </a:pPr>
            <a:r>
              <a:rPr b="0" lang="en-US" sz="1100" spc="-1" strike="noStrike">
                <a:solidFill>
                  <a:srgbClr val="000000"/>
                </a:solidFill>
                <a:latin typeface="Arial"/>
                <a:ea typeface="DejaVu Sans"/>
              </a:rPr>
              <a:t>GenSeed runs in multiple steps with only a few reads.</a:t>
            </a:r>
            <a:endParaRPr b="0" lang="en-US" sz="1100" spc="-1" strike="noStrike">
              <a:latin typeface="Arial"/>
            </a:endParaRPr>
          </a:p>
          <a:p>
            <a:pPr algn="just">
              <a:lnSpc>
                <a:spcPct val="100000"/>
              </a:lnSpc>
              <a:buNone/>
            </a:pPr>
            <a:endParaRPr b="0" lang="en-US" sz="1100" spc="-1" strike="noStrike">
              <a:latin typeface="Arial"/>
            </a:endParaRPr>
          </a:p>
          <a:p>
            <a:pPr marL="216000" indent="-216000" algn="just">
              <a:lnSpc>
                <a:spcPct val="100000"/>
              </a:lnSpc>
              <a:buClr>
                <a:srgbClr val="000000"/>
              </a:buClr>
              <a:buSzPct val="45000"/>
              <a:buFont typeface="Wingdings" charset="2"/>
              <a:buChar char=""/>
            </a:pPr>
            <a:r>
              <a:rPr b="1" lang="en-US" sz="1100" spc="-1" strike="noStrike">
                <a:solidFill>
                  <a:srgbClr val="000000"/>
                </a:solidFill>
                <a:latin typeface="Arial"/>
                <a:ea typeface="DejaVu Sans"/>
              </a:rPr>
              <a:t>De novo designed for single organisms</a:t>
            </a:r>
            <a:endParaRPr b="0" lang="en-US" sz="1100" spc="-1" strike="noStrike">
              <a:latin typeface="Arial"/>
            </a:endParaRPr>
          </a:p>
          <a:p>
            <a:pPr marL="216000" indent="-216000" algn="just">
              <a:lnSpc>
                <a:spcPct val="100000"/>
              </a:lnSpc>
              <a:buClr>
                <a:srgbClr val="000000"/>
              </a:buClr>
              <a:buSzPct val="45000"/>
              <a:buFont typeface="Wingdings" charset="2"/>
              <a:buChar char=""/>
            </a:pPr>
            <a:r>
              <a:rPr b="0" lang="en-US" sz="1100" spc="-1" strike="noStrike">
                <a:solidFill>
                  <a:srgbClr val="000000"/>
                </a:solidFill>
                <a:latin typeface="Arial"/>
                <a:ea typeface="DejaVu Sans"/>
              </a:rPr>
              <a:t>- closely related organisms create chimeric   sequences (viruses carry host sequences).</a:t>
            </a:r>
            <a:endParaRPr b="0" lang="en-US" sz="1100" spc="-1" strike="noStrike">
              <a:latin typeface="Arial"/>
            </a:endParaRPr>
          </a:p>
          <a:p>
            <a:pPr marL="216000" indent="-216000" algn="just">
              <a:lnSpc>
                <a:spcPct val="100000"/>
              </a:lnSpc>
              <a:buClr>
                <a:srgbClr val="000000"/>
              </a:buClr>
              <a:buSzPct val="45000"/>
              <a:buFont typeface="Wingdings" charset="2"/>
              <a:buChar char=""/>
            </a:pPr>
            <a:r>
              <a:rPr b="1" lang="en-US" sz="1100" spc="-1" strike="noStrike">
                <a:solidFill>
                  <a:srgbClr val="000000"/>
                </a:solidFill>
                <a:latin typeface="Arial"/>
                <a:ea typeface="DejaVu Sans"/>
              </a:rPr>
              <a:t>Uneven distribution.</a:t>
            </a:r>
            <a:endParaRPr b="0" lang="en-US" sz="1100" spc="-1" strike="noStrike">
              <a:latin typeface="Arial"/>
            </a:endParaRPr>
          </a:p>
          <a:p>
            <a:pPr marL="216000" indent="-216000" algn="just">
              <a:lnSpc>
                <a:spcPct val="100000"/>
              </a:lnSpc>
              <a:buClr>
                <a:srgbClr val="000000"/>
              </a:buClr>
              <a:buSzPct val="45000"/>
              <a:buFont typeface="Wingdings" charset="2"/>
              <a:buChar char=""/>
            </a:pPr>
            <a:r>
              <a:rPr b="1" lang="en-US" sz="1100" spc="-1" strike="noStrike">
                <a:solidFill>
                  <a:srgbClr val="000000"/>
                </a:solidFill>
                <a:latin typeface="Arial"/>
                <a:ea typeface="DejaVu Sans"/>
              </a:rPr>
              <a:t>Problems with highly variable sequences.</a:t>
            </a:r>
            <a:endParaRPr b="0" lang="en-US" sz="1100" spc="-1" strike="noStrike">
              <a:latin typeface="Arial"/>
            </a:endParaRPr>
          </a:p>
          <a:p>
            <a:pPr marL="216000" indent="-216000" algn="just">
              <a:lnSpc>
                <a:spcPct val="100000"/>
              </a:lnSpc>
              <a:buClr>
                <a:srgbClr val="000000"/>
              </a:buClr>
              <a:buSzPct val="45000"/>
              <a:buFont typeface="Wingdings" charset="2"/>
              <a:buChar char=""/>
            </a:pPr>
            <a:r>
              <a:rPr b="1" lang="en-US" sz="1100" spc="-1" strike="noStrike">
                <a:solidFill>
                  <a:srgbClr val="000000"/>
                </a:solidFill>
                <a:latin typeface="Arial"/>
                <a:ea typeface="DejaVu Sans"/>
              </a:rPr>
              <a:t>Cannot efficiently reconstruct all genomes in a sample</a:t>
            </a:r>
            <a:r>
              <a:rPr b="0" lang="en-US" sz="1100" spc="-1" strike="noStrike">
                <a:solidFill>
                  <a:srgbClr val="000000"/>
                </a:solidFill>
                <a:latin typeface="Arial"/>
                <a:ea typeface="DejaVu Sans"/>
              </a:rPr>
              <a:t>.</a:t>
            </a:r>
            <a:endParaRPr b="0" lang="en-US" sz="1100" spc="-1" strike="noStrike">
              <a:latin typeface="Arial"/>
            </a:endParaRPr>
          </a:p>
        </p:txBody>
      </p:sp>
      <p:pic>
        <p:nvPicPr>
          <p:cNvPr id="279" name="" descr=""/>
          <p:cNvPicPr/>
          <p:nvPr/>
        </p:nvPicPr>
        <p:blipFill>
          <a:blip r:embed="rId1"/>
          <a:stretch/>
        </p:blipFill>
        <p:spPr>
          <a:xfrm>
            <a:off x="4856760" y="0"/>
            <a:ext cx="3596760" cy="4765320"/>
          </a:xfrm>
          <a:prstGeom prst="rect">
            <a:avLst/>
          </a:prstGeom>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80" name="PlaceHolder 10"/>
          <p:cNvSpPr/>
          <p:nvPr/>
        </p:nvSpPr>
        <p:spPr>
          <a:xfrm>
            <a:off x="225000" y="504360"/>
            <a:ext cx="775584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Why was filter 2 not used in VirusHunter?</a:t>
            </a:r>
            <a:endParaRPr b="0" lang="en-US" sz="1800" spc="-1" strike="noStrike">
              <a:latin typeface="Arial"/>
            </a:endParaRPr>
          </a:p>
        </p:txBody>
      </p:sp>
      <p:sp>
        <p:nvSpPr>
          <p:cNvPr id="281" name=""/>
          <p:cNvSpPr/>
          <p:nvPr/>
        </p:nvSpPr>
        <p:spPr>
          <a:xfrm>
            <a:off x="228600" y="914400"/>
            <a:ext cx="8000640" cy="3673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latin typeface="Arial"/>
              </a:rPr>
              <a:t>- Problem with the “Anelloviridae” test data</a:t>
            </a:r>
            <a:endParaRPr b="0" lang="en-US" sz="1800" spc="-1" strike="noStrike">
              <a:latin typeface="Arial"/>
            </a:endParaRPr>
          </a:p>
          <a:p>
            <a:pPr>
              <a:lnSpc>
                <a:spcPct val="100000"/>
              </a:lnSpc>
              <a:buNone/>
            </a:pPr>
            <a:r>
              <a:rPr b="0" lang="en-US" sz="1800" spc="-1" strike="noStrike">
                <a:latin typeface="Arial"/>
              </a:rPr>
              <a:t>- Some expected hits did not appear.</a:t>
            </a:r>
            <a:endParaRPr b="0" lang="en-US" sz="1800" spc="-1" strike="noStrike">
              <a:latin typeface="Arial"/>
            </a:endParaRPr>
          </a:p>
          <a:p>
            <a:pPr>
              <a:lnSpc>
                <a:spcPct val="100000"/>
              </a:lnSpc>
              <a:buNone/>
            </a:pPr>
            <a:r>
              <a:rPr b="0" lang="en-US" sz="1800" spc="-1" strike="noStrike">
                <a:latin typeface="Arial"/>
              </a:rPr>
              <a:t>- Hepatitis B hits did not appear – problem for taubert dataset.</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latin typeface="Arial"/>
              </a:rPr>
              <a:t>Reason:</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latin typeface="Arial"/>
              </a:rPr>
              <a:t>Database in filter against host “contaminants” contains viral sequences falsely marked as hypothetical proteins of bacteria = get removed.</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latin typeface="Arial"/>
              </a:rPr>
              <a:t>Solution:</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latin typeface="Arial"/>
              </a:rPr>
              <a:t>- Update Blast database.</a:t>
            </a:r>
            <a:endParaRPr b="0" lang="en-US" sz="1800" spc="-1" strike="noStrike">
              <a:latin typeface="Arial"/>
            </a:endParaRPr>
          </a:p>
          <a:p>
            <a:pPr>
              <a:lnSpc>
                <a:spcPct val="100000"/>
              </a:lnSpc>
              <a:buNone/>
            </a:pPr>
            <a:r>
              <a:rPr b="0" lang="en-US" sz="1800" spc="-1" strike="noStrike">
                <a:latin typeface="Arial"/>
              </a:rPr>
              <a:t>- Make filter 2 optional.</a:t>
            </a:r>
            <a:endParaRPr b="0" lang="en-US" sz="1800" spc="-1" strike="noStrike">
              <a:latin typeface="Arial"/>
            </a:endParaRPr>
          </a:p>
          <a:p>
            <a:pPr>
              <a:lnSpc>
                <a:spcPct val="100000"/>
              </a:lnSpc>
              <a:buNone/>
            </a:pPr>
            <a:r>
              <a:rPr b="0" lang="en-US" sz="1800" spc="-1" strike="noStrike">
                <a:latin typeface="Arial"/>
              </a:rPr>
              <a:t>- Do not consider any hits against "hypothetical protein" entries in filter 2.</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8" name="" descr=""/>
          <p:cNvPicPr/>
          <p:nvPr/>
        </p:nvPicPr>
        <p:blipFill>
          <a:blip r:embed="rId1"/>
          <a:stretch/>
        </p:blipFill>
        <p:spPr>
          <a:xfrm>
            <a:off x="3657600" y="1371960"/>
            <a:ext cx="5301360" cy="3188520"/>
          </a:xfrm>
          <a:prstGeom prst="rect">
            <a:avLst/>
          </a:prstGeom>
          <a:ln w="0">
            <a:noFill/>
          </a:ln>
        </p:spPr>
      </p:pic>
      <p:sp>
        <p:nvSpPr>
          <p:cNvPr id="109" name="PlaceHolder 5"/>
          <p:cNvSpPr/>
          <p:nvPr/>
        </p:nvSpPr>
        <p:spPr>
          <a:xfrm>
            <a:off x="457200" y="685440"/>
            <a:ext cx="775872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Importance of viral discovery - Virome</a:t>
            </a:r>
            <a:endParaRPr b="0" lang="en-US" sz="1800" spc="-1" strike="noStrike">
              <a:latin typeface="Arial"/>
            </a:endParaRPr>
          </a:p>
        </p:txBody>
      </p:sp>
      <p:sp>
        <p:nvSpPr>
          <p:cNvPr id="110" name=""/>
          <p:cNvSpPr/>
          <p:nvPr/>
        </p:nvSpPr>
        <p:spPr>
          <a:xfrm>
            <a:off x="6629400" y="457200"/>
            <a:ext cx="2274120" cy="780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800" spc="-1" strike="noStrike">
                <a:solidFill>
                  <a:srgbClr val="666666"/>
                </a:solidFill>
                <a:latin typeface="Ariel"/>
                <a:ea typeface="ヒラギノ角ゴ Pro W3"/>
              </a:rPr>
              <a:t>Liang, G., Bushman, F.D. The human virome: assembly, composition and host interactions. Nat Rev Microbiol 19, 514–527 (2021). https://doi.org/10.1038/s41579-021-00536-5</a:t>
            </a:r>
            <a:endParaRPr b="0" lang="en-US" sz="800" spc="-1" strike="noStrike">
              <a:latin typeface="Arial"/>
            </a:endParaRPr>
          </a:p>
        </p:txBody>
      </p:sp>
      <p:sp>
        <p:nvSpPr>
          <p:cNvPr id="111" name=""/>
          <p:cNvSpPr/>
          <p:nvPr/>
        </p:nvSpPr>
        <p:spPr>
          <a:xfrm>
            <a:off x="685800" y="1143000"/>
            <a:ext cx="2502720" cy="227412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spcBef>
                <a:spcPts val="1191"/>
              </a:spcBef>
              <a:spcAft>
                <a:spcPts val="992"/>
              </a:spcAft>
              <a:buClr>
                <a:srgbClr val="000000"/>
              </a:buClr>
              <a:buSzPct val="45000"/>
              <a:buFont typeface="Wingdings" charset="2"/>
              <a:buChar char=""/>
            </a:pPr>
            <a:r>
              <a:rPr b="0" lang="en-US" sz="1100" spc="-1" strike="noStrike">
                <a:solidFill>
                  <a:srgbClr val="000000"/>
                </a:solidFill>
                <a:latin typeface="Ariel"/>
                <a:ea typeface="ヒラギノ角ゴ Pro W3"/>
              </a:rPr>
              <a:t>approximately </a:t>
            </a:r>
            <a:r>
              <a:rPr b="1" lang="en-US" sz="1100" spc="-1" strike="noStrike">
                <a:solidFill>
                  <a:srgbClr val="800080"/>
                </a:solidFill>
                <a:latin typeface="Ariel"/>
                <a:ea typeface="ヒラギノ角ゴ Pro W3"/>
              </a:rPr>
              <a:t>10¹³</a:t>
            </a:r>
            <a:r>
              <a:rPr b="0" lang="en-US" sz="1100" spc="-1" strike="noStrike">
                <a:solidFill>
                  <a:srgbClr val="000000"/>
                </a:solidFill>
                <a:latin typeface="Ariel"/>
                <a:ea typeface="ヒラギノ角ゴ Pro W3"/>
              </a:rPr>
              <a:t> particles per human individual.</a:t>
            </a:r>
            <a:endParaRPr b="0" lang="en-US" sz="1100" spc="-1" strike="noStrike">
              <a:latin typeface="Arial"/>
            </a:endParaRPr>
          </a:p>
          <a:p>
            <a:pPr marL="216000" indent="-216000">
              <a:lnSpc>
                <a:spcPct val="100000"/>
              </a:lnSpc>
              <a:spcBef>
                <a:spcPts val="1191"/>
              </a:spcBef>
              <a:spcAft>
                <a:spcPts val="992"/>
              </a:spcAft>
              <a:buClr>
                <a:srgbClr val="000000"/>
              </a:buClr>
              <a:buSzPct val="45000"/>
              <a:buFont typeface="Wingdings" charset="2"/>
              <a:buChar char=""/>
            </a:pPr>
            <a:r>
              <a:rPr b="0" lang="en-US" sz="1100" spc="-1" strike="noStrike">
                <a:solidFill>
                  <a:srgbClr val="000000"/>
                </a:solidFill>
                <a:latin typeface="Ariel"/>
                <a:ea typeface="ヒラギノ角ゴ Pro W3"/>
              </a:rPr>
              <a:t>High heterogeneity across different body sites</a:t>
            </a:r>
            <a:endParaRPr b="0" lang="en-US" sz="1100" spc="-1" strike="noStrike">
              <a:latin typeface="Arial"/>
            </a:endParaRPr>
          </a:p>
          <a:p>
            <a:pPr marL="216000" indent="-216000">
              <a:lnSpc>
                <a:spcPct val="100000"/>
              </a:lnSpc>
              <a:spcBef>
                <a:spcPts val="1191"/>
              </a:spcBef>
              <a:spcAft>
                <a:spcPts val="992"/>
              </a:spcAft>
              <a:buClr>
                <a:srgbClr val="000000"/>
              </a:buClr>
              <a:buSzPct val="45000"/>
              <a:buFont typeface="Wingdings" charset="2"/>
              <a:buChar char=""/>
            </a:pPr>
            <a:r>
              <a:rPr b="0" lang="en-US" sz="1100" spc="-1" strike="noStrike">
                <a:solidFill>
                  <a:srgbClr val="000000"/>
                </a:solidFill>
                <a:latin typeface="Ariel"/>
                <a:ea typeface="ヒラギノ角ゴ Pro W3"/>
              </a:rPr>
              <a:t>Infecting our cells and cellular microorganisms.</a:t>
            </a:r>
            <a:endParaRPr b="0" lang="en-US" sz="1100" spc="-1" strike="noStrike">
              <a:latin typeface="Arial"/>
            </a:endParaRPr>
          </a:p>
          <a:p>
            <a:pPr marL="216000" indent="-216000">
              <a:lnSpc>
                <a:spcPct val="100000"/>
              </a:lnSpc>
              <a:spcBef>
                <a:spcPts val="1191"/>
              </a:spcBef>
              <a:spcAft>
                <a:spcPts val="992"/>
              </a:spcAft>
              <a:buClr>
                <a:srgbClr val="000000"/>
              </a:buClr>
              <a:buSzPct val="45000"/>
              <a:buFont typeface="Wingdings" charset="2"/>
              <a:buChar char=""/>
            </a:pPr>
            <a:r>
              <a:rPr b="0" lang="en-US" sz="1100" spc="-1" strike="noStrike">
                <a:solidFill>
                  <a:srgbClr val="000000"/>
                </a:solidFill>
                <a:latin typeface="Ariel"/>
                <a:ea typeface="ヒラギノ角ゴ Pro W3"/>
              </a:rPr>
              <a:t>Human endogenous retroviruses (HERV).</a:t>
            </a:r>
            <a:endParaRPr b="0" lang="en-US" sz="1100" spc="-1" strike="noStrike">
              <a:latin typeface="Arial"/>
            </a:endParaRPr>
          </a:p>
          <a:p>
            <a:pPr marL="216000" indent="-216000">
              <a:lnSpc>
                <a:spcPct val="100000"/>
              </a:lnSpc>
              <a:spcBef>
                <a:spcPts val="1191"/>
              </a:spcBef>
              <a:spcAft>
                <a:spcPts val="992"/>
              </a:spcAft>
              <a:buClr>
                <a:srgbClr val="000000"/>
              </a:buClr>
              <a:buSzPct val="45000"/>
              <a:buFont typeface="Wingdings" charset="2"/>
              <a:buChar char=""/>
            </a:pPr>
            <a:r>
              <a:rPr b="0" lang="en-US" sz="1100" spc="-1" strike="noStrike">
                <a:solidFill>
                  <a:srgbClr val="000000"/>
                </a:solidFill>
                <a:latin typeface="Ariel"/>
                <a:ea typeface="ヒラギノ角ゴ Pro W3"/>
              </a:rPr>
              <a:t>Herpesvirus 6.  </a:t>
            </a:r>
            <a:endParaRPr b="0" lang="en-US" sz="1100" spc="-1" strike="noStrike">
              <a:latin typeface="Arial"/>
            </a:endParaRPr>
          </a:p>
          <a:p>
            <a:pPr marL="216000" indent="-216000">
              <a:lnSpc>
                <a:spcPct val="100000"/>
              </a:lnSpc>
              <a:spcBef>
                <a:spcPts val="1191"/>
              </a:spcBef>
              <a:spcAft>
                <a:spcPts val="992"/>
              </a:spcAft>
              <a:buClr>
                <a:srgbClr val="000000"/>
              </a:buClr>
              <a:buSzPct val="45000"/>
              <a:buFont typeface="Wingdings" charset="2"/>
              <a:buChar char=""/>
            </a:pPr>
            <a:r>
              <a:rPr b="0" i="1" lang="en-US" sz="1100" spc="-1" strike="noStrike">
                <a:solidFill>
                  <a:srgbClr val="000000"/>
                </a:solidFill>
                <a:latin typeface="Ariel"/>
                <a:ea typeface="ヒラギノ角ゴ Pro W3"/>
              </a:rPr>
              <a:t>Anelloviridae</a:t>
            </a:r>
            <a:r>
              <a:rPr b="0" lang="en-US" sz="1100" spc="-1" strike="noStrike">
                <a:solidFill>
                  <a:srgbClr val="000000"/>
                </a:solidFill>
                <a:latin typeface="Ariel"/>
                <a:ea typeface="ヒラギノ角ゴ Pro W3"/>
              </a:rPr>
              <a:t>.</a:t>
            </a:r>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PlaceHolder 7"/>
          <p:cNvSpPr/>
          <p:nvPr/>
        </p:nvSpPr>
        <p:spPr>
          <a:xfrm>
            <a:off x="464400" y="457200"/>
            <a:ext cx="775872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Importance of virus discovery – surrogate viruses and viral history</a:t>
            </a:r>
            <a:endParaRPr b="0" lang="en-US" sz="1800" spc="-1" strike="noStrike">
              <a:latin typeface="Arial"/>
            </a:endParaRPr>
          </a:p>
        </p:txBody>
      </p:sp>
      <p:pic>
        <p:nvPicPr>
          <p:cNvPr id="113" name="" descr=""/>
          <p:cNvPicPr/>
          <p:nvPr/>
        </p:nvPicPr>
        <p:blipFill>
          <a:blip r:embed="rId1"/>
          <a:stretch/>
        </p:blipFill>
        <p:spPr>
          <a:xfrm>
            <a:off x="457200" y="1600200"/>
            <a:ext cx="1079280" cy="1008360"/>
          </a:xfrm>
          <a:prstGeom prst="rect">
            <a:avLst/>
          </a:prstGeom>
          <a:ln w="0">
            <a:noFill/>
          </a:ln>
        </p:spPr>
      </p:pic>
      <p:sp>
        <p:nvSpPr>
          <p:cNvPr id="114" name=""/>
          <p:cNvSpPr/>
          <p:nvPr/>
        </p:nvSpPr>
        <p:spPr>
          <a:xfrm flipV="1">
            <a:off x="1538640" y="1600200"/>
            <a:ext cx="3033360" cy="457200"/>
          </a:xfrm>
          <a:prstGeom prst="line">
            <a:avLst/>
          </a:prstGeom>
          <a:ln w="19080">
            <a:solidFill>
              <a:srgbClr val="000000"/>
            </a:solidFill>
            <a:round/>
            <a:tailEnd len="med" type="triangle" w="med"/>
          </a:ln>
        </p:spPr>
        <p:style>
          <a:lnRef idx="0"/>
          <a:fillRef idx="0"/>
          <a:effectRef idx="0"/>
          <a:fontRef idx="minor"/>
        </p:style>
      </p:sp>
      <p:pic>
        <p:nvPicPr>
          <p:cNvPr id="115" name="" descr=""/>
          <p:cNvPicPr/>
          <p:nvPr/>
        </p:nvPicPr>
        <p:blipFill>
          <a:blip r:embed="rId2"/>
          <a:stretch/>
        </p:blipFill>
        <p:spPr>
          <a:xfrm>
            <a:off x="4800600" y="1149840"/>
            <a:ext cx="752760" cy="1134000"/>
          </a:xfrm>
          <a:prstGeom prst="rect">
            <a:avLst/>
          </a:prstGeom>
          <a:ln w="0">
            <a:noFill/>
          </a:ln>
        </p:spPr>
      </p:pic>
      <p:sp>
        <p:nvSpPr>
          <p:cNvPr id="116" name=""/>
          <p:cNvSpPr/>
          <p:nvPr/>
        </p:nvSpPr>
        <p:spPr>
          <a:xfrm>
            <a:off x="4643280" y="2287080"/>
            <a:ext cx="1298160" cy="6825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000" spc="-1" strike="noStrike">
                <a:solidFill>
                  <a:srgbClr val="bf0041"/>
                </a:solidFill>
                <a:latin typeface="Ariel"/>
                <a:ea typeface="DejaVu Sans"/>
              </a:rPr>
              <a:t>Endangered!</a:t>
            </a:r>
            <a:endParaRPr b="0" lang="en-US" sz="1000" spc="-1" strike="noStrike">
              <a:latin typeface="Arial"/>
            </a:endParaRPr>
          </a:p>
        </p:txBody>
      </p:sp>
      <p:sp>
        <p:nvSpPr>
          <p:cNvPr id="117" name=""/>
          <p:cNvSpPr/>
          <p:nvPr/>
        </p:nvSpPr>
        <p:spPr>
          <a:xfrm>
            <a:off x="0" y="3392640"/>
            <a:ext cx="3420000" cy="231336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907"/>
              </a:spcBef>
              <a:spcAft>
                <a:spcPts val="709"/>
              </a:spcAft>
              <a:buNone/>
            </a:pPr>
            <a:r>
              <a:rPr b="0" lang="en-US" sz="800" spc="-1" strike="noStrike">
                <a:solidFill>
                  <a:srgbClr val="000000"/>
                </a:solidFill>
                <a:latin typeface="Ariel"/>
                <a:ea typeface="DejaVu Sans"/>
              </a:rPr>
              <a:t> </a:t>
            </a:r>
            <a:r>
              <a:rPr b="0" lang="en-US" sz="800" spc="-1" strike="noStrike">
                <a:solidFill>
                  <a:srgbClr val="000000"/>
                </a:solidFill>
                <a:latin typeface="Ariel"/>
                <a:ea typeface="DejaVu Sans"/>
              </a:rPr>
              <a:t>Approximately </a:t>
            </a:r>
            <a:r>
              <a:rPr b="1" lang="en-US" sz="800" spc="-1" strike="noStrike">
                <a:solidFill>
                  <a:srgbClr val="000000"/>
                </a:solidFill>
                <a:latin typeface="Ariel"/>
                <a:ea typeface="DejaVu Sans"/>
              </a:rPr>
              <a:t>50 million</a:t>
            </a:r>
            <a:r>
              <a:rPr b="0" lang="en-US" sz="800" spc="-1" strike="noStrike">
                <a:solidFill>
                  <a:srgbClr val="000000"/>
                </a:solidFill>
                <a:latin typeface="Ariel"/>
                <a:ea typeface="DejaVu Sans"/>
              </a:rPr>
              <a:t> people are living with HCV infection </a:t>
            </a:r>
            <a:r>
              <a:rPr b="0" lang="en-US" sz="800" spc="-1" strike="noStrike">
                <a:solidFill>
                  <a:srgbClr val="666666"/>
                </a:solidFill>
                <a:latin typeface="Ariel"/>
                <a:ea typeface="DejaVu Sans"/>
              </a:rPr>
              <a:t>(Global hepatitis report 2024: action for access in low- and middle-incomecountries</a:t>
            </a:r>
            <a:r>
              <a:rPr b="0" lang="en-US" sz="800" spc="-1" strike="noStrike">
                <a:solidFill>
                  <a:srgbClr val="000000"/>
                </a:solidFill>
                <a:latin typeface="Ariel"/>
                <a:ea typeface="DejaVu Sans"/>
              </a:rPr>
              <a:t>).</a:t>
            </a:r>
            <a:endParaRPr b="0" lang="en-US" sz="800" spc="-1" strike="noStrike">
              <a:latin typeface="Arial"/>
            </a:endParaRPr>
          </a:p>
          <a:p>
            <a:pPr>
              <a:lnSpc>
                <a:spcPct val="100000"/>
              </a:lnSpc>
              <a:spcBef>
                <a:spcPts val="340"/>
              </a:spcBef>
              <a:spcAft>
                <a:spcPts val="142"/>
              </a:spcAft>
              <a:buNone/>
            </a:pPr>
            <a:r>
              <a:rPr b="1" lang="en-US" sz="800" spc="-1" strike="noStrike">
                <a:solidFill>
                  <a:srgbClr val="000000"/>
                </a:solidFill>
                <a:latin typeface="Ariel"/>
                <a:ea typeface="DejaVu Sans"/>
              </a:rPr>
              <a:t>Liver fibrosis.</a:t>
            </a:r>
            <a:endParaRPr b="0" lang="en-US" sz="800" spc="-1" strike="noStrike">
              <a:latin typeface="Arial"/>
            </a:endParaRPr>
          </a:p>
          <a:p>
            <a:pPr>
              <a:lnSpc>
                <a:spcPct val="100000"/>
              </a:lnSpc>
              <a:spcBef>
                <a:spcPts val="340"/>
              </a:spcBef>
              <a:spcAft>
                <a:spcPts val="142"/>
              </a:spcAft>
              <a:buNone/>
            </a:pPr>
            <a:r>
              <a:rPr b="1" lang="en-US" sz="800" spc="-1" strike="noStrike">
                <a:solidFill>
                  <a:srgbClr val="000000"/>
                </a:solidFill>
                <a:latin typeface="Ariel"/>
                <a:ea typeface="DejaVu Sans"/>
              </a:rPr>
              <a:t>Hepatocellular carcinoma</a:t>
            </a:r>
            <a:r>
              <a:rPr b="0" lang="en-US" sz="800" spc="-1" strike="noStrike">
                <a:solidFill>
                  <a:srgbClr val="000000"/>
                </a:solidFill>
                <a:latin typeface="Ariel"/>
                <a:ea typeface="DejaVu Sans"/>
              </a:rPr>
              <a:t> (HCC) → liver cancer.</a:t>
            </a:r>
            <a:endParaRPr b="0" lang="en-US" sz="800" spc="-1" strike="noStrike">
              <a:latin typeface="Arial"/>
            </a:endParaRPr>
          </a:p>
          <a:p>
            <a:pPr>
              <a:lnSpc>
                <a:spcPct val="100000"/>
              </a:lnSpc>
              <a:spcBef>
                <a:spcPts val="907"/>
              </a:spcBef>
              <a:spcAft>
                <a:spcPts val="709"/>
              </a:spcAft>
              <a:buNone/>
            </a:pPr>
            <a:r>
              <a:rPr b="0" lang="en-US" sz="800" spc="-1" strike="noStrike">
                <a:solidFill>
                  <a:srgbClr val="000000"/>
                </a:solidFill>
                <a:latin typeface="Ariel"/>
                <a:ea typeface="DejaVu Sans"/>
              </a:rPr>
              <a:t>Treatment: </a:t>
            </a:r>
            <a:r>
              <a:rPr b="1" lang="en-US" sz="800" spc="-1" strike="noStrike">
                <a:solidFill>
                  <a:srgbClr val="000000"/>
                </a:solidFill>
                <a:latin typeface="Ariel"/>
                <a:ea typeface="DejaVu Sans"/>
              </a:rPr>
              <a:t>direct-acting antiviral (DAAs) regimens</a:t>
            </a:r>
            <a:r>
              <a:rPr b="0" lang="en-US" sz="800" spc="-1" strike="noStrike">
                <a:solidFill>
                  <a:srgbClr val="000000"/>
                </a:solidFill>
                <a:latin typeface="Ariel"/>
                <a:ea typeface="DejaVu Sans"/>
              </a:rPr>
              <a:t>.</a:t>
            </a:r>
            <a:endParaRPr b="0" lang="en-US" sz="800" spc="-1" strike="noStrike">
              <a:latin typeface="Arial"/>
            </a:endParaRPr>
          </a:p>
          <a:p>
            <a:pPr>
              <a:lnSpc>
                <a:spcPct val="100000"/>
              </a:lnSpc>
              <a:spcBef>
                <a:spcPts val="907"/>
              </a:spcBef>
              <a:spcAft>
                <a:spcPts val="709"/>
              </a:spcAft>
              <a:buNone/>
            </a:pPr>
            <a:endParaRPr b="0" lang="en-US" sz="800" spc="-1" strike="noStrike">
              <a:latin typeface="Arial"/>
            </a:endParaRPr>
          </a:p>
          <a:p>
            <a:pPr>
              <a:lnSpc>
                <a:spcPct val="100000"/>
              </a:lnSpc>
              <a:buNone/>
            </a:pPr>
            <a:endParaRPr b="0" lang="en-US" sz="800" spc="-1" strike="noStrike">
              <a:latin typeface="Arial"/>
            </a:endParaRPr>
          </a:p>
          <a:p>
            <a:pPr>
              <a:lnSpc>
                <a:spcPct val="100000"/>
              </a:lnSpc>
              <a:buNone/>
            </a:pPr>
            <a:endParaRPr b="0" lang="en-US" sz="800" spc="-1" strike="noStrike">
              <a:latin typeface="Arial"/>
            </a:endParaRPr>
          </a:p>
        </p:txBody>
      </p:sp>
      <p:grpSp>
        <p:nvGrpSpPr>
          <p:cNvPr id="118" name=""/>
          <p:cNvGrpSpPr/>
          <p:nvPr/>
        </p:nvGrpSpPr>
        <p:grpSpPr>
          <a:xfrm>
            <a:off x="1600200" y="2589480"/>
            <a:ext cx="7311960" cy="2207880"/>
            <a:chOff x="1600200" y="2589480"/>
            <a:chExt cx="7311960" cy="2207880"/>
          </a:xfrm>
        </p:grpSpPr>
        <p:grpSp>
          <p:nvGrpSpPr>
            <p:cNvPr id="119" name=""/>
            <p:cNvGrpSpPr/>
            <p:nvPr/>
          </p:nvGrpSpPr>
          <p:grpSpPr>
            <a:xfrm>
              <a:off x="1600200" y="2589480"/>
              <a:ext cx="4563000" cy="1973520"/>
              <a:chOff x="1600200" y="2589480"/>
              <a:chExt cx="4563000" cy="1973520"/>
            </a:xfrm>
          </p:grpSpPr>
          <p:grpSp>
            <p:nvGrpSpPr>
              <p:cNvPr id="120" name=""/>
              <p:cNvGrpSpPr/>
              <p:nvPr/>
            </p:nvGrpSpPr>
            <p:grpSpPr>
              <a:xfrm>
                <a:off x="1600200" y="2589480"/>
                <a:ext cx="2359080" cy="839520"/>
                <a:chOff x="1600200" y="2589480"/>
                <a:chExt cx="2359080" cy="839520"/>
              </a:xfrm>
            </p:grpSpPr>
            <p:sp>
              <p:nvSpPr>
                <p:cNvPr id="121" name=""/>
                <p:cNvSpPr/>
                <p:nvPr/>
              </p:nvSpPr>
              <p:spPr>
                <a:xfrm>
                  <a:off x="1600200" y="2589480"/>
                  <a:ext cx="2359080" cy="839520"/>
                </a:xfrm>
                <a:prstGeom prst="line">
                  <a:avLst/>
                </a:prstGeom>
                <a:ln w="19080">
                  <a:solidFill>
                    <a:srgbClr val="000000"/>
                  </a:solidFill>
                  <a:round/>
                  <a:tailEnd len="med" type="triangle" w="med"/>
                </a:ln>
              </p:spPr>
              <p:style>
                <a:lnRef idx="0"/>
                <a:fillRef idx="0"/>
                <a:effectRef idx="0"/>
                <a:fontRef idx="minor"/>
              </p:style>
            </p:sp>
            <p:sp>
              <p:nvSpPr>
                <p:cNvPr id="122" name=""/>
                <p:cNvSpPr/>
                <p:nvPr/>
              </p:nvSpPr>
              <p:spPr>
                <a:xfrm rot="975600">
                  <a:off x="2486520" y="2793960"/>
                  <a:ext cx="1040760" cy="411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400" spc="-1" strike="noStrike">
                      <a:solidFill>
                        <a:srgbClr val="158466"/>
                      </a:solidFill>
                      <a:latin typeface="Arial"/>
                      <a:ea typeface="DejaVu Sans"/>
                    </a:rPr>
                    <a:t>Surrogate</a:t>
                  </a:r>
                  <a:endParaRPr b="0" lang="en-US" sz="1400" spc="-1" strike="noStrike">
                    <a:latin typeface="Arial"/>
                  </a:endParaRPr>
                </a:p>
              </p:txBody>
            </p:sp>
          </p:grpSp>
          <p:grpSp>
            <p:nvGrpSpPr>
              <p:cNvPr id="123" name=""/>
              <p:cNvGrpSpPr/>
              <p:nvPr/>
            </p:nvGrpSpPr>
            <p:grpSpPr>
              <a:xfrm>
                <a:off x="3657600" y="3657600"/>
                <a:ext cx="2505600" cy="905400"/>
                <a:chOff x="3657600" y="3657600"/>
                <a:chExt cx="2505600" cy="905400"/>
              </a:xfrm>
            </p:grpSpPr>
            <p:sp>
              <p:nvSpPr>
                <p:cNvPr id="124" name=""/>
                <p:cNvSpPr/>
                <p:nvPr/>
              </p:nvSpPr>
              <p:spPr>
                <a:xfrm>
                  <a:off x="3657600" y="3883320"/>
                  <a:ext cx="1134000" cy="4482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100" spc="-1" strike="noStrike">
                      <a:solidFill>
                        <a:srgbClr val="000000"/>
                      </a:solidFill>
                      <a:latin typeface="Arial"/>
                      <a:ea typeface="DejaVu Sans"/>
                    </a:rPr>
                    <a:t>George-</a:t>
                  </a:r>
                  <a:endParaRPr b="0" lang="en-US" sz="1100" spc="-1" strike="noStrike">
                    <a:latin typeface="Arial"/>
                  </a:endParaRPr>
                </a:p>
                <a:p>
                  <a:pPr>
                    <a:lnSpc>
                      <a:spcPct val="100000"/>
                    </a:lnSpc>
                    <a:buNone/>
                  </a:pPr>
                  <a:r>
                    <a:rPr b="1" lang="en-US" sz="1100" spc="-1" strike="noStrike">
                      <a:solidFill>
                        <a:srgbClr val="000000"/>
                      </a:solidFill>
                      <a:latin typeface="Arial"/>
                      <a:ea typeface="DejaVu Sans"/>
                    </a:rPr>
                    <a:t>Baker virus </a:t>
                  </a:r>
                  <a:endParaRPr b="0" lang="en-US" sz="1100" spc="-1" strike="noStrike">
                    <a:latin typeface="Arial"/>
                  </a:endParaRPr>
                </a:p>
                <a:p>
                  <a:pPr>
                    <a:lnSpc>
                      <a:spcPct val="100000"/>
                    </a:lnSpc>
                    <a:buNone/>
                  </a:pPr>
                  <a:r>
                    <a:rPr b="1" lang="en-US" sz="1100" spc="-1" strike="noStrike">
                      <a:solidFill>
                        <a:srgbClr val="000000"/>
                      </a:solidFill>
                      <a:latin typeface="Arial"/>
                      <a:ea typeface="DejaVu Sans"/>
                    </a:rPr>
                    <a:t>B (GBV-B)</a:t>
                  </a:r>
                  <a:endParaRPr b="0" lang="en-US" sz="1100" spc="-1" strike="noStrike">
                    <a:latin typeface="Arial"/>
                  </a:endParaRPr>
                </a:p>
              </p:txBody>
            </p:sp>
            <p:pic>
              <p:nvPicPr>
                <p:cNvPr id="125" name="" descr=""/>
                <p:cNvPicPr/>
                <p:nvPr/>
              </p:nvPicPr>
              <p:blipFill>
                <a:blip r:embed="rId3"/>
                <a:stretch/>
              </p:blipFill>
              <p:spPr>
                <a:xfrm>
                  <a:off x="4572000" y="3657600"/>
                  <a:ext cx="905400" cy="905400"/>
                </a:xfrm>
                <a:prstGeom prst="rect">
                  <a:avLst/>
                </a:prstGeom>
                <a:ln w="0">
                  <a:noFill/>
                </a:ln>
              </p:spPr>
            </p:pic>
            <p:sp>
              <p:nvSpPr>
                <p:cNvPr id="126" name=""/>
                <p:cNvSpPr/>
                <p:nvPr/>
              </p:nvSpPr>
              <p:spPr>
                <a:xfrm>
                  <a:off x="5486400" y="3886200"/>
                  <a:ext cx="676800" cy="4482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800" spc="-1" strike="noStrike">
                      <a:solidFill>
                        <a:srgbClr val="bf0041"/>
                      </a:solidFill>
                      <a:latin typeface="Arial"/>
                      <a:ea typeface="DejaVu Sans"/>
                    </a:rPr>
                    <a:t>?</a:t>
                  </a:r>
                  <a:endParaRPr b="0" lang="en-US" sz="1800" spc="-1" strike="noStrike">
                    <a:latin typeface="Arial"/>
                  </a:endParaRPr>
                </a:p>
              </p:txBody>
            </p:sp>
          </p:grpSp>
        </p:grpSp>
        <p:sp>
          <p:nvSpPr>
            <p:cNvPr id="127" name=""/>
            <p:cNvSpPr/>
            <p:nvPr/>
          </p:nvSpPr>
          <p:spPr>
            <a:xfrm>
              <a:off x="5943600" y="2971800"/>
              <a:ext cx="2968560" cy="1825560"/>
            </a:xfrm>
            <a:prstGeom prst="rect">
              <a:avLst/>
            </a:prstGeom>
            <a:solidFill>
              <a:srgbClr val="ffffff"/>
            </a:solidFill>
            <a:ln cap="rnd" w="12600">
              <a:solidFill>
                <a:srgbClr val="000000"/>
              </a:solidFill>
              <a:round/>
            </a:ln>
          </p:spPr>
          <p:style>
            <a:lnRef idx="0"/>
            <a:fillRef idx="0"/>
            <a:effectRef idx="0"/>
            <a:fontRef idx="minor"/>
          </p:style>
          <p:txBody>
            <a:bodyPr lIns="96120" rIns="96120" tIns="51120" bIns="51120" anchor="ctr">
              <a:noAutofit/>
            </a:bodyPr>
            <a:p>
              <a:pPr algn="just">
                <a:lnSpc>
                  <a:spcPct val="100000"/>
                </a:lnSpc>
                <a:buNone/>
              </a:pPr>
              <a:r>
                <a:rPr b="1" lang="en-US" sz="1100" spc="-1" strike="noStrike">
                  <a:solidFill>
                    <a:srgbClr val="000000"/>
                  </a:solidFill>
                  <a:latin typeface="Ariel"/>
                  <a:ea typeface="DejaVu Sans"/>
                </a:rPr>
                <a:t>Pre-2011</a:t>
              </a:r>
              <a:r>
                <a:rPr b="0" lang="en-US" sz="1100" spc="-1" strike="noStrike">
                  <a:solidFill>
                    <a:srgbClr val="000000"/>
                  </a:solidFill>
                  <a:latin typeface="Ariel"/>
                  <a:ea typeface="DejaVu Sans"/>
                </a:rPr>
                <a:t>: hepaciviruses only known in humans and chimpanzees.</a:t>
              </a:r>
              <a:endParaRPr b="0" lang="en-US" sz="1100" spc="-1" strike="noStrike">
                <a:latin typeface="Arial"/>
              </a:endParaRPr>
            </a:p>
            <a:p>
              <a:pPr algn="ctr">
                <a:lnSpc>
                  <a:spcPct val="100000"/>
                </a:lnSpc>
                <a:buNone/>
              </a:pPr>
              <a:endParaRPr b="0" lang="en-US" sz="1100" spc="-1" strike="noStrike">
                <a:latin typeface="Arial"/>
              </a:endParaRPr>
            </a:p>
            <a:p>
              <a:pPr algn="just">
                <a:lnSpc>
                  <a:spcPct val="100000"/>
                </a:lnSpc>
                <a:buNone/>
              </a:pPr>
              <a:r>
                <a:rPr b="1" lang="en-US" sz="1100" spc="-1" strike="noStrike">
                  <a:solidFill>
                    <a:srgbClr val="000000"/>
                  </a:solidFill>
                  <a:latin typeface="Ariel"/>
                  <a:ea typeface="DejaVu Sans"/>
                </a:rPr>
                <a:t>Now</a:t>
              </a:r>
              <a:r>
                <a:rPr b="0" lang="en-US" sz="1100" spc="-1" strike="noStrike">
                  <a:solidFill>
                    <a:srgbClr val="000000"/>
                  </a:solidFill>
                  <a:latin typeface="Ariel"/>
                  <a:ea typeface="DejaVu Sans"/>
                </a:rPr>
                <a:t>: new mammalian and non-mammalian hepaciviruses discovered.</a:t>
              </a:r>
              <a:endParaRPr b="0" lang="en-US" sz="1100" spc="-1" strike="noStrike">
                <a:latin typeface="Arial"/>
              </a:endParaRPr>
            </a:p>
            <a:p>
              <a:pPr algn="just">
                <a:lnSpc>
                  <a:spcPct val="100000"/>
                </a:lnSpc>
                <a:buNone/>
              </a:pPr>
              <a:endParaRPr b="0" lang="en-US" sz="1100" spc="-1" strike="noStrike">
                <a:latin typeface="Arial"/>
              </a:endParaRPr>
            </a:p>
            <a:p>
              <a:pPr algn="ctr">
                <a:lnSpc>
                  <a:spcPct val="100000"/>
                </a:lnSpc>
                <a:buNone/>
              </a:pPr>
              <a:r>
                <a:rPr b="1" lang="en-US" sz="1100" spc="-1" strike="noStrike">
                  <a:solidFill>
                    <a:srgbClr val="000000"/>
                  </a:solidFill>
                  <a:latin typeface="Ariel"/>
                  <a:ea typeface="DejaVu Sans"/>
                </a:rPr>
                <a:t>Virus discovery </a:t>
              </a:r>
              <a:endParaRPr b="0" lang="en-US" sz="1100" spc="-1" strike="noStrike">
                <a:latin typeface="Arial"/>
              </a:endParaRPr>
            </a:p>
            <a:p>
              <a:pPr marL="216000" indent="-216000" algn="just">
                <a:lnSpc>
                  <a:spcPct val="100000"/>
                </a:lnSpc>
                <a:buClr>
                  <a:srgbClr val="000000"/>
                </a:buClr>
                <a:buSzPct val="45000"/>
                <a:buFont typeface="Wingdings" charset="2"/>
                <a:buChar char=""/>
              </a:pPr>
              <a:r>
                <a:rPr b="0" lang="en-US" sz="1100" spc="-1" strike="noStrike">
                  <a:solidFill>
                    <a:srgbClr val="000000"/>
                  </a:solidFill>
                  <a:latin typeface="Ariel"/>
                  <a:ea typeface="DejaVu Sans"/>
                </a:rPr>
                <a:t>insights into evolution</a:t>
              </a:r>
              <a:endParaRPr b="0" lang="en-US" sz="1100" spc="-1" strike="noStrike">
                <a:latin typeface="Arial"/>
              </a:endParaRPr>
            </a:p>
            <a:p>
              <a:pPr marL="216000" indent="-216000" algn="just">
                <a:lnSpc>
                  <a:spcPct val="100000"/>
                </a:lnSpc>
                <a:buClr>
                  <a:srgbClr val="000000"/>
                </a:buClr>
                <a:buSzPct val="45000"/>
                <a:buFont typeface="Wingdings" charset="2"/>
                <a:buChar char=""/>
              </a:pPr>
              <a:r>
                <a:rPr b="0" lang="en-US" sz="1100" spc="-1" strike="noStrike">
                  <a:solidFill>
                    <a:srgbClr val="000000"/>
                  </a:solidFill>
                  <a:latin typeface="Ariel"/>
                  <a:ea typeface="DejaVu Sans"/>
                </a:rPr>
                <a:t>links to (human) diseases. </a:t>
              </a:r>
              <a:endParaRPr b="0" lang="en-US" sz="1100" spc="-1" strike="noStrike">
                <a:latin typeface="Arial"/>
              </a:endParaRPr>
            </a:p>
            <a:p>
              <a:pPr marL="216000" indent="-216000" algn="just">
                <a:lnSpc>
                  <a:spcPct val="100000"/>
                </a:lnSpc>
                <a:buClr>
                  <a:srgbClr val="000000"/>
                </a:buClr>
                <a:buSzPct val="45000"/>
                <a:buFont typeface="Wingdings" charset="2"/>
                <a:buChar char=""/>
              </a:pPr>
              <a:r>
                <a:rPr b="0" lang="en-US" sz="1100" spc="-1" strike="noStrike">
                  <a:solidFill>
                    <a:srgbClr val="000000"/>
                  </a:solidFill>
                  <a:latin typeface="Ariel"/>
                  <a:ea typeface="DejaVu Sans"/>
                </a:rPr>
                <a:t>surrogate viruses</a:t>
              </a:r>
              <a:endParaRPr b="0" lang="en-US" sz="1100" spc="-1" strike="noStrike">
                <a:latin typeface="Arial"/>
              </a:endParaRPr>
            </a:p>
            <a:p>
              <a:pPr algn="just">
                <a:lnSpc>
                  <a:spcPct val="100000"/>
                </a:lnSpc>
                <a:buNone/>
              </a:pPr>
              <a:endParaRPr b="0" lang="en-US" sz="1100" spc="-1" strike="noStrike">
                <a:latin typeface="Arial"/>
              </a:endParaRPr>
            </a:p>
          </p:txBody>
        </p:sp>
      </p:grpSp>
      <p:sp>
        <p:nvSpPr>
          <p:cNvPr id="128" name=""/>
          <p:cNvSpPr/>
          <p:nvPr/>
        </p:nvSpPr>
        <p:spPr>
          <a:xfrm>
            <a:off x="0" y="2589480"/>
            <a:ext cx="1825920" cy="65484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US" sz="1000" spc="-1" strike="noStrike">
                <a:solidFill>
                  <a:srgbClr val="666666"/>
                </a:solidFill>
                <a:latin typeface="Arial"/>
                <a:ea typeface="DejaVu Sans"/>
              </a:rPr>
              <a:t>ssRNA(+) virus</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666666"/>
                </a:solidFill>
                <a:latin typeface="Arial"/>
                <a:ea typeface="DejaVu Sans"/>
              </a:rPr>
              <a:t>Genus: </a:t>
            </a:r>
            <a:r>
              <a:rPr b="0" i="1" lang="en-US" sz="1000" spc="-1" strike="noStrike">
                <a:solidFill>
                  <a:srgbClr val="666666"/>
                </a:solidFill>
                <a:latin typeface="Arial"/>
                <a:ea typeface="DejaVu Sans"/>
              </a:rPr>
              <a:t>Hepacivirus</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666666"/>
                </a:solidFill>
                <a:latin typeface="Arial"/>
                <a:ea typeface="DejaVu Sans"/>
              </a:rPr>
              <a:t>Family: </a:t>
            </a:r>
            <a:r>
              <a:rPr b="0" i="1" lang="en-US" sz="1000" spc="-1" strike="noStrike">
                <a:solidFill>
                  <a:srgbClr val="666666"/>
                </a:solidFill>
                <a:latin typeface="Arial"/>
                <a:ea typeface="DejaVu Sans"/>
              </a:rPr>
              <a:t>Flaviridae</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666666"/>
                </a:solidFill>
                <a:latin typeface="Arial"/>
                <a:ea typeface="DejaVu Sans"/>
              </a:rPr>
              <a:t>Phylum: </a:t>
            </a:r>
            <a:r>
              <a:rPr b="0" i="1" lang="en-US" sz="1000" spc="-1" strike="noStrike">
                <a:solidFill>
                  <a:srgbClr val="666666"/>
                </a:solidFill>
                <a:latin typeface="Arial"/>
                <a:ea typeface="DejaVu Sans"/>
              </a:rPr>
              <a:t>Kitrinoviricota</a:t>
            </a:r>
            <a:endParaRPr b="0" lang="en-US" sz="10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114"/>
                                        </p:tgtEl>
                                        <p:attrNameLst>
                                          <p:attrName>style.visibility</p:attrName>
                                        </p:attrNameLst>
                                      </p:cBhvr>
                                      <p:to>
                                        <p:strVal val="visible"/>
                                      </p:to>
                                    </p:set>
                                  </p:childTnLst>
                                </p:cTn>
                              </p:par>
                              <p:par>
                                <p:cTn id="7" nodeType="withEffect" fill="hold" presetClass="entr" presetID="1">
                                  <p:stCondLst>
                                    <p:cond delay="0"/>
                                  </p:stCondLst>
                                  <p:childTnLst>
                                    <p:set>
                                      <p:cBhvr>
                                        <p:cTn id="8" dur="1" fill="hold">
                                          <p:stCondLst>
                                            <p:cond delay="0"/>
                                          </p:stCondLst>
                                        </p:cTn>
                                        <p:tgtEl>
                                          <p:spTgt spid="115"/>
                                        </p:tgtEl>
                                        <p:attrNameLst>
                                          <p:attrName>style.visibility</p:attrName>
                                        </p:attrNameLst>
                                      </p:cBhvr>
                                      <p:to>
                                        <p:strVal val="visible"/>
                                      </p:to>
                                    </p:set>
                                  </p:childTnLst>
                                </p:cTn>
                              </p:par>
                              <p:par>
                                <p:cTn id="9" nodeType="withEffect" fill="hold" presetClass="entr" presetID="1">
                                  <p:stCondLst>
                                    <p:cond delay="0"/>
                                  </p:stCondLst>
                                  <p:childTnLst>
                                    <p:set>
                                      <p:cBhvr>
                                        <p:cTn id="10" dur="1" fill="hold">
                                          <p:stCondLst>
                                            <p:cond delay="0"/>
                                          </p:stCondLst>
                                        </p:cTn>
                                        <p:tgtEl>
                                          <p:spTgt spid="1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fill="hold" presetClass="entr" presetID="1">
                                  <p:stCondLst>
                                    <p:cond delay="0"/>
                                  </p:stCondLst>
                                  <p:childTnLst>
                                    <p:set>
                                      <p:cBhvr>
                                        <p:cTn id="14"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
          <p:cNvSpPr/>
          <p:nvPr/>
        </p:nvSpPr>
        <p:spPr>
          <a:xfrm>
            <a:off x="465840" y="1143000"/>
            <a:ext cx="8217720" cy="2739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800" spc="-1" strike="noStrike">
                <a:solidFill>
                  <a:srgbClr val="bf0041"/>
                </a:solidFill>
                <a:latin typeface="Arial"/>
                <a:ea typeface="ヒラギノ角ゴ Pro W3"/>
              </a:rPr>
              <a:t>Goals of my masterś thesis:</a:t>
            </a:r>
            <a:endParaRPr b="0" lang="en-US" sz="1800" spc="-1" strike="noStrike">
              <a:latin typeface="Arial"/>
            </a:endParaRPr>
          </a:p>
          <a:p>
            <a:pPr>
              <a:lnSpc>
                <a:spcPct val="100000"/>
              </a:lnSpc>
              <a:buNone/>
            </a:pPr>
            <a:endParaRPr b="0" lang="en-US" sz="1200" spc="-1" strike="noStrike">
              <a:latin typeface="Arial"/>
            </a:endParaRPr>
          </a:p>
          <a:p>
            <a:pPr>
              <a:lnSpc>
                <a:spcPct val="100000"/>
              </a:lnSpc>
              <a:buNone/>
            </a:pPr>
            <a:r>
              <a:rPr b="1" lang="en-US" sz="1200" spc="-1" strike="noStrike">
                <a:solidFill>
                  <a:srgbClr val="000000"/>
                </a:solidFill>
                <a:latin typeface="Arial"/>
                <a:ea typeface="ヒラギノ角ゴ Pro W3"/>
              </a:rPr>
              <a:t>Liver Sequencing Data of Patients Post-Transplantation</a:t>
            </a:r>
            <a:r>
              <a:rPr b="0" lang="en-US" sz="1200" spc="-1" strike="noStrike">
                <a:solidFill>
                  <a:srgbClr val="000000"/>
                </a:solidFill>
                <a:latin typeface="Arial"/>
                <a:ea typeface="ヒラギノ角ゴ Pro W3"/>
              </a:rPr>
              <a:t>:</a:t>
            </a:r>
            <a:endParaRPr b="0" lang="en-US" sz="1200" spc="-1" strike="noStrike">
              <a:latin typeface="Arial"/>
            </a:endParaRPr>
          </a:p>
          <a:p>
            <a:pPr>
              <a:lnSpc>
                <a:spcPct val="100000"/>
              </a:lnSpc>
              <a:buNone/>
            </a:pPr>
            <a:endParaRPr b="0" lang="en-US" sz="1200" spc="-1" strike="noStrike">
              <a:latin typeface="Arial"/>
            </a:endParaRPr>
          </a:p>
          <a:p>
            <a:pPr marL="216000" indent="-216000">
              <a:lnSpc>
                <a:spcPct val="100000"/>
              </a:lnSpc>
              <a:buClr>
                <a:srgbClr val="000000"/>
              </a:buClr>
              <a:buSzPct val="45000"/>
              <a:buFont typeface="Wingdings" charset="2"/>
              <a:buChar char=""/>
            </a:pPr>
            <a:r>
              <a:rPr b="0" lang="en-US" sz="1200" spc="-1" strike="noStrike">
                <a:solidFill>
                  <a:srgbClr val="000000"/>
                </a:solidFill>
                <a:latin typeface="Arial"/>
                <a:ea typeface="ヒラギノ角ゴ Pro W3"/>
              </a:rPr>
              <a:t>Characterize the virome.</a:t>
            </a:r>
            <a:endParaRPr b="0" lang="en-US" sz="1200" spc="-1" strike="noStrike">
              <a:latin typeface="Arial"/>
            </a:endParaRPr>
          </a:p>
          <a:p>
            <a:pPr marL="216000" indent="-216000">
              <a:lnSpc>
                <a:spcPct val="100000"/>
              </a:lnSpc>
              <a:buClr>
                <a:srgbClr val="000000"/>
              </a:buClr>
              <a:buSzPct val="45000"/>
              <a:buFont typeface="Wingdings" charset="2"/>
              <a:buChar char=""/>
            </a:pPr>
            <a:r>
              <a:rPr b="0" lang="en-US" sz="1200" spc="-1" strike="noStrike">
                <a:solidFill>
                  <a:srgbClr val="000000"/>
                </a:solidFill>
                <a:latin typeface="Arial"/>
                <a:ea typeface="ヒラギノ角ゴ Pro W3"/>
              </a:rPr>
              <a:t>Possible associations between identified viruses and transplant rejection?</a:t>
            </a:r>
            <a:endParaRPr b="0" lang="en-US" sz="1200" spc="-1" strike="noStrike">
              <a:latin typeface="Arial"/>
            </a:endParaRPr>
          </a:p>
          <a:p>
            <a:pPr algn="just">
              <a:lnSpc>
                <a:spcPct val="100000"/>
              </a:lnSpc>
              <a:buNone/>
            </a:pPr>
            <a:endParaRPr b="0" lang="en-US" sz="1200" spc="-1" strike="noStrike">
              <a:latin typeface="Arial"/>
            </a:endParaRPr>
          </a:p>
          <a:p>
            <a:pPr algn="just">
              <a:lnSpc>
                <a:spcPct val="100000"/>
              </a:lnSpc>
              <a:buNone/>
            </a:pPr>
            <a:r>
              <a:rPr b="1" lang="en-US" sz="1200" spc="-1" strike="noStrike">
                <a:solidFill>
                  <a:srgbClr val="000000"/>
                </a:solidFill>
                <a:latin typeface="Arial"/>
                <a:ea typeface="DejaVu Sans"/>
              </a:rPr>
              <a:t>Mammalian samples</a:t>
            </a:r>
            <a:r>
              <a:rPr b="0" lang="en-US" sz="1200" spc="-1" strike="noStrike">
                <a:solidFill>
                  <a:srgbClr val="000000"/>
                </a:solidFill>
                <a:latin typeface="Arial"/>
                <a:ea typeface="DejaVu Sans"/>
              </a:rPr>
              <a:t>:</a:t>
            </a:r>
            <a:endParaRPr b="0" lang="en-US" sz="1200" spc="-1" strike="noStrike">
              <a:latin typeface="Arial"/>
            </a:endParaRPr>
          </a:p>
          <a:p>
            <a:pPr algn="just">
              <a:lnSpc>
                <a:spcPct val="100000"/>
              </a:lnSpc>
              <a:buNone/>
            </a:pPr>
            <a:endParaRPr b="0" lang="en-US" sz="1200" spc="-1" strike="noStrike">
              <a:latin typeface="Arial"/>
            </a:endParaRPr>
          </a:p>
          <a:p>
            <a:pPr marL="216000" indent="-216000" algn="just">
              <a:lnSpc>
                <a:spcPct val="100000"/>
              </a:lnSpc>
              <a:buClr>
                <a:srgbClr val="000000"/>
              </a:buClr>
              <a:buSzPct val="45000"/>
              <a:buFont typeface="Wingdings" charset="2"/>
              <a:buChar char=""/>
            </a:pPr>
            <a:r>
              <a:rPr b="0" lang="en-US" sz="1200" spc="-1" strike="noStrike">
                <a:solidFill>
                  <a:srgbClr val="000000"/>
                </a:solidFill>
                <a:latin typeface="Arial"/>
                <a:ea typeface="ヒラギノ角ゴ Pro W3"/>
              </a:rPr>
              <a:t>Assemble potential viral sequences found in mammalian samples.</a:t>
            </a:r>
            <a:endParaRPr b="0" lang="en-US" sz="1200" spc="-1" strike="noStrike">
              <a:latin typeface="Arial"/>
            </a:endParaRPr>
          </a:p>
          <a:p>
            <a:pPr marL="216000" indent="-216000" algn="just">
              <a:lnSpc>
                <a:spcPct val="100000"/>
              </a:lnSpc>
              <a:buClr>
                <a:srgbClr val="000000"/>
              </a:buClr>
              <a:buSzPct val="45000"/>
              <a:buFont typeface="Wingdings" charset="2"/>
              <a:buChar char=""/>
            </a:pPr>
            <a:r>
              <a:rPr b="0" lang="en-US" sz="1200" spc="-1" strike="noStrike">
                <a:solidFill>
                  <a:srgbClr val="000000"/>
                </a:solidFill>
                <a:latin typeface="Arial"/>
                <a:ea typeface="ヒラギノ角ゴ Pro W3"/>
              </a:rPr>
              <a:t>Functional annotation.</a:t>
            </a:r>
            <a:endParaRPr b="0" lang="en-US" sz="1200" spc="-1" strike="noStrike">
              <a:latin typeface="Arial"/>
            </a:endParaRPr>
          </a:p>
          <a:p>
            <a:pPr algn="just">
              <a:lnSpc>
                <a:spcPct val="100000"/>
              </a:lnSpc>
              <a:buNone/>
            </a:pPr>
            <a:endParaRPr b="0" lang="en-US" sz="1200" spc="-1" strike="noStrike">
              <a:latin typeface="Arial"/>
            </a:endParaRPr>
          </a:p>
          <a:p>
            <a:pPr algn="just">
              <a:lnSpc>
                <a:spcPct val="100000"/>
              </a:lnSpc>
              <a:buNone/>
            </a:pPr>
            <a:endParaRPr b="0" lang="en-US" sz="1200" spc="-1" strike="noStrike">
              <a:latin typeface="Arial"/>
            </a:endParaRPr>
          </a:p>
          <a:p>
            <a:pPr algn="just">
              <a:lnSpc>
                <a:spcPct val="100000"/>
              </a:lnSpc>
              <a:buNone/>
            </a:pPr>
            <a:r>
              <a:rPr b="1" lang="en-US" sz="1200" spc="-1" strike="noStrike">
                <a:solidFill>
                  <a:srgbClr val="000000"/>
                </a:solidFill>
                <a:latin typeface="Arial"/>
                <a:ea typeface="ヒラギノ角ゴ Pro W3"/>
              </a:rPr>
              <a:t>Virusparies</a:t>
            </a:r>
            <a:endParaRPr b="0" lang="en-US" sz="1200" spc="-1" strike="noStrike">
              <a:latin typeface="Arial"/>
            </a:endParaRPr>
          </a:p>
          <a:p>
            <a:pPr algn="just">
              <a:lnSpc>
                <a:spcPct val="100000"/>
              </a:lnSpc>
              <a:buNone/>
            </a:pPr>
            <a:endParaRPr b="0" lang="en-US" sz="1200" spc="-1" strike="noStrike">
              <a:latin typeface="Arial"/>
            </a:endParaRPr>
          </a:p>
          <a:p>
            <a:pPr>
              <a:lnSpc>
                <a:spcPct val="100000"/>
              </a:lnSpc>
              <a:buNone/>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PlaceHolder 11"/>
          <p:cNvSpPr/>
          <p:nvPr/>
        </p:nvSpPr>
        <p:spPr>
          <a:xfrm>
            <a:off x="791280" y="1843920"/>
            <a:ext cx="7549200" cy="614520"/>
          </a:xfrm>
          <a:prstGeom prst="rect">
            <a:avLst/>
          </a:prstGeom>
          <a:noFill/>
          <a:ln w="0">
            <a:noFill/>
          </a:ln>
        </p:spPr>
        <p:style>
          <a:lnRef idx="0"/>
          <a:fillRef idx="0"/>
          <a:effectRef idx="0"/>
          <a:fontRef idx="minor"/>
        </p:style>
        <p:txBody>
          <a:bodyPr numCol="1" spcCol="0" lIns="0" rIns="0" tIns="0" bIns="0" anchor="ctr">
            <a:noAutofit/>
          </a:bodyPr>
          <a:p>
            <a:pPr>
              <a:lnSpc>
                <a:spcPct val="100000"/>
              </a:lnSpc>
              <a:spcBef>
                <a:spcPts val="1417"/>
              </a:spcBef>
              <a:buNone/>
              <a:tabLst>
                <a:tab algn="l" pos="0"/>
              </a:tabLst>
            </a:pPr>
            <a:r>
              <a:rPr b="0" lang="en-US" sz="4400" spc="-1" strike="noStrike">
                <a:solidFill>
                  <a:srgbClr val="000000"/>
                </a:solidFill>
                <a:latin typeface="Arial"/>
                <a:ea typeface="DejaVu Sans"/>
              </a:rPr>
              <a:t>VirusHunterGatherer and Virusparies</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31" name="PlaceHolder 6"/>
          <p:cNvSpPr/>
          <p:nvPr/>
        </p:nvSpPr>
        <p:spPr>
          <a:xfrm>
            <a:off x="914400" y="228960"/>
            <a:ext cx="775584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Schematic workflow of </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Arial"/>
              </a:rPr>
              <a:t>VirusHunterGatherer pipeline</a:t>
            </a:r>
            <a:endParaRPr b="0" lang="en-US" sz="1800" spc="-1" strike="noStrike">
              <a:latin typeface="Arial"/>
            </a:endParaRPr>
          </a:p>
          <a:p>
            <a:pPr>
              <a:lnSpc>
                <a:spcPct val="100000"/>
              </a:lnSpc>
              <a:spcBef>
                <a:spcPts val="360"/>
              </a:spcBef>
              <a:buNone/>
              <a:tabLst>
                <a:tab algn="l" pos="0"/>
              </a:tabLst>
            </a:pPr>
            <a:endParaRPr b="0" lang="en-US" sz="1800" spc="-1" strike="noStrike">
              <a:latin typeface="Arial"/>
            </a:endParaRPr>
          </a:p>
        </p:txBody>
      </p:sp>
      <p:sp>
        <p:nvSpPr>
          <p:cNvPr id="132" name="Gerader Verbinder 9"/>
          <p:cNvSpPr/>
          <p:nvPr/>
        </p:nvSpPr>
        <p:spPr>
          <a:xfrm>
            <a:off x="2274840" y="973800"/>
            <a:ext cx="360" cy="3736440"/>
          </a:xfrm>
          <a:prstGeom prst="line">
            <a:avLst/>
          </a:prstGeom>
          <a:ln w="0">
            <a:solidFill>
              <a:srgbClr val="3465a4"/>
            </a:solidFill>
          </a:ln>
        </p:spPr>
        <p:style>
          <a:lnRef idx="0"/>
          <a:fillRef idx="0"/>
          <a:effectRef idx="0"/>
          <a:fontRef idx="minor"/>
        </p:style>
      </p:sp>
      <p:sp>
        <p:nvSpPr>
          <p:cNvPr id="133" name="Textfeld 22"/>
          <p:cNvSpPr/>
          <p:nvPr/>
        </p:nvSpPr>
        <p:spPr>
          <a:xfrm>
            <a:off x="228600" y="1418400"/>
            <a:ext cx="203904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de-DE" sz="1800" spc="-1" strike="noStrike">
                <a:solidFill>
                  <a:srgbClr val="8d1d75"/>
                </a:solidFill>
                <a:latin typeface="Arial"/>
                <a:ea typeface="DejaVu Sans"/>
              </a:rPr>
              <a:t>Taubert liver sequencing</a:t>
            </a:r>
            <a:r>
              <a:rPr b="0" lang="de-DE" sz="1800" spc="-1" strike="noStrike">
                <a:solidFill>
                  <a:srgbClr val="000000"/>
                </a:solidFill>
                <a:latin typeface="Arial"/>
                <a:ea typeface="DejaVu Sans"/>
              </a:rPr>
              <a:t> data</a:t>
            </a:r>
            <a:endParaRPr b="0" lang="en-US" sz="1800" spc="-1" strike="noStrike">
              <a:latin typeface="Arial"/>
            </a:endParaRPr>
          </a:p>
        </p:txBody>
      </p:sp>
      <p:sp>
        <p:nvSpPr>
          <p:cNvPr id="134" name="Textfeld 23"/>
          <p:cNvSpPr/>
          <p:nvPr/>
        </p:nvSpPr>
        <p:spPr>
          <a:xfrm>
            <a:off x="2514600" y="1419120"/>
            <a:ext cx="220608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de-DE" sz="1800" spc="-1" strike="noStrike">
                <a:solidFill>
                  <a:srgbClr val="2a6099"/>
                </a:solidFill>
                <a:latin typeface="Arial"/>
                <a:ea typeface="DejaVu Sans"/>
              </a:rPr>
              <a:t>Mammalian sequencing</a:t>
            </a:r>
            <a:r>
              <a:rPr b="1" lang="de-DE" sz="1800" spc="-1" strike="noStrike">
                <a:solidFill>
                  <a:srgbClr val="8d1d75"/>
                </a:solidFill>
                <a:latin typeface="Arial"/>
                <a:ea typeface="DejaVu Sans"/>
              </a:rPr>
              <a:t> </a:t>
            </a:r>
            <a:r>
              <a:rPr b="0" lang="de-DE" sz="1800" spc="-1" strike="noStrike">
                <a:solidFill>
                  <a:srgbClr val="000000"/>
                </a:solidFill>
                <a:latin typeface="Arial"/>
                <a:ea typeface="DejaVu Sans"/>
              </a:rPr>
              <a:t>data</a:t>
            </a:r>
            <a:endParaRPr b="0" lang="en-US" sz="1800" spc="-1" strike="noStrike">
              <a:latin typeface="Arial"/>
            </a:endParaRPr>
          </a:p>
        </p:txBody>
      </p:sp>
      <p:pic>
        <p:nvPicPr>
          <p:cNvPr id="135" name="" descr=""/>
          <p:cNvPicPr/>
          <p:nvPr/>
        </p:nvPicPr>
        <p:blipFill>
          <a:blip r:embed="rId1"/>
          <a:stretch/>
        </p:blipFill>
        <p:spPr>
          <a:xfrm>
            <a:off x="5277960" y="202320"/>
            <a:ext cx="3629520" cy="4590360"/>
          </a:xfrm>
          <a:prstGeom prst="rect">
            <a:avLst/>
          </a:prstGeom>
          <a:ln w="0">
            <a:noFill/>
          </a:ln>
        </p:spPr>
      </p:pic>
      <p:pic>
        <p:nvPicPr>
          <p:cNvPr id="136" name="Grafik 8" descr=""/>
          <p:cNvPicPr/>
          <p:nvPr/>
        </p:nvPicPr>
        <p:blipFill>
          <a:blip r:embed="rId2"/>
          <a:stretch/>
        </p:blipFill>
        <p:spPr>
          <a:xfrm>
            <a:off x="8686800" y="4343400"/>
            <a:ext cx="281160" cy="244440"/>
          </a:xfrm>
          <a:prstGeom prst="rect">
            <a:avLst/>
          </a:prstGeom>
          <a:ln w="0">
            <a:noFill/>
          </a:ln>
        </p:spPr>
      </p:pic>
      <p:grpSp>
        <p:nvGrpSpPr>
          <p:cNvPr id="137" name=""/>
          <p:cNvGrpSpPr/>
          <p:nvPr/>
        </p:nvGrpSpPr>
        <p:grpSpPr>
          <a:xfrm>
            <a:off x="2514600" y="2743200"/>
            <a:ext cx="1592640" cy="1135440"/>
            <a:chOff x="2514600" y="2743200"/>
            <a:chExt cx="1592640" cy="1135440"/>
          </a:xfrm>
        </p:grpSpPr>
        <p:pic>
          <p:nvPicPr>
            <p:cNvPr id="138" name="" descr=""/>
            <p:cNvPicPr/>
            <p:nvPr/>
          </p:nvPicPr>
          <p:blipFill>
            <a:blip r:embed="rId3"/>
            <a:stretch/>
          </p:blipFill>
          <p:spPr>
            <a:xfrm>
              <a:off x="2971800" y="2743200"/>
              <a:ext cx="1135440" cy="1135440"/>
            </a:xfrm>
            <a:prstGeom prst="rect">
              <a:avLst/>
            </a:prstGeom>
            <a:ln w="0">
              <a:noFill/>
            </a:ln>
          </p:spPr>
        </p:pic>
        <p:sp>
          <p:nvSpPr>
            <p:cNvPr id="139" name=""/>
            <p:cNvSpPr/>
            <p:nvPr/>
          </p:nvSpPr>
          <p:spPr>
            <a:xfrm>
              <a:off x="2514600" y="2743200"/>
              <a:ext cx="1364040" cy="1135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800" spc="-1" strike="noStrike">
                  <a:solidFill>
                    <a:srgbClr val="000000"/>
                  </a:solidFill>
                  <a:latin typeface="Arial"/>
                  <a:ea typeface="DejaVu Sans"/>
                </a:rPr>
                <a:t>SRA</a:t>
              </a:r>
              <a:endParaRPr b="0" lang="en-US" sz="1800" spc="-1" strike="noStrike">
                <a:latin typeface="Arial"/>
              </a:endParaRPr>
            </a:p>
          </p:txBody>
        </p:sp>
      </p:grpSp>
      <p:pic>
        <p:nvPicPr>
          <p:cNvPr id="140" name="" descr=""/>
          <p:cNvPicPr/>
          <p:nvPr/>
        </p:nvPicPr>
        <p:blipFill>
          <a:blip r:embed="rId4"/>
          <a:stretch/>
        </p:blipFill>
        <p:spPr>
          <a:xfrm>
            <a:off x="685800" y="2972520"/>
            <a:ext cx="810720" cy="90612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861</TotalTime>
  <Application>LibreOffice/7.3.7.2$Linux_X86_64 LibreOffice_project/30$Build-2</Application>
  <AppVersion>15.0000</AppVersion>
  <Words>742</Words>
  <Paragraphs>156</Paragraphs>
  <Company>xxx xxx</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2009-06-17T18:39:09Z</dcterms:created>
  <dc:creator>xxx xxx</dc:creator>
  <dc:description/>
  <dc:language>en-US</dc:language>
  <cp:lastModifiedBy/>
  <dcterms:modified xsi:type="dcterms:W3CDTF">2024-10-26T22:20:02Z</dcterms:modified>
  <cp:revision>349</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9</vt:i4>
  </property>
  <property fmtid="{D5CDD505-2E9C-101B-9397-08002B2CF9AE}" pid="3" name="PresentationFormat">
    <vt:lpwstr>Bildschirmpräsentation (16:9)</vt:lpwstr>
  </property>
  <property fmtid="{D5CDD505-2E9C-101B-9397-08002B2CF9AE}" pid="4" name="Slides">
    <vt:i4>25</vt:i4>
  </property>
</Properties>
</file>